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4" r:id="rId2"/>
    <p:sldId id="259" r:id="rId3"/>
    <p:sldId id="265" r:id="rId4"/>
    <p:sldId id="269" r:id="rId5"/>
    <p:sldId id="270" r:id="rId6"/>
    <p:sldId id="267" r:id="rId7"/>
    <p:sldId id="268" r:id="rId8"/>
    <p:sldId id="271" r:id="rId9"/>
    <p:sldId id="256" r:id="rId10"/>
    <p:sldId id="258" r:id="rId11"/>
    <p:sldId id="257" r:id="rId12"/>
    <p:sldId id="266" r:id="rId13"/>
    <p:sldId id="261" r:id="rId14"/>
    <p:sldId id="260" r:id="rId15"/>
    <p:sldId id="272" r:id="rId16"/>
    <p:sldId id="277" r:id="rId17"/>
    <p:sldId id="276" r:id="rId18"/>
    <p:sldId id="275" r:id="rId19"/>
    <p:sldId id="278" r:id="rId20"/>
    <p:sldId id="279"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60"/>
  </p:normalViewPr>
  <p:slideViewPr>
    <p:cSldViewPr snapToGrid="0" showGuides="1">
      <p:cViewPr varScale="1">
        <p:scale>
          <a:sx n="78" d="100"/>
          <a:sy n="78" d="100"/>
        </p:scale>
        <p:origin x="3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3893415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6E174-9E81-43E2-946F-F6A28432241A}" type="datetimeFigureOut">
              <a:rPr lang="en-US" smtClean="0"/>
              <a:t>20-10-2020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1912213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1860159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2950312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1195906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4115999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3851860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24988364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629341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3878906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06E174-9E81-43E2-946F-F6A28432241A}" type="datetimeFigureOut">
              <a:rPr lang="en-US" smtClean="0"/>
              <a:t>20-10-2020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359780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06E174-9E81-43E2-946F-F6A28432241A}" type="datetimeFigureOut">
              <a:rPr lang="en-US" smtClean="0"/>
              <a:t>20-10-2020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350073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06E174-9E81-43E2-946F-F6A28432241A}" type="datetimeFigureOut">
              <a:rPr lang="en-US" smtClean="0"/>
              <a:t>20-10-2020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3139841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06E174-9E81-43E2-946F-F6A28432241A}" type="datetimeFigureOut">
              <a:rPr lang="en-US" smtClean="0"/>
              <a:t>20-10-2020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2576556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06E174-9E81-43E2-946F-F6A28432241A}" type="datetimeFigureOut">
              <a:rPr lang="en-US" smtClean="0"/>
              <a:t>20-10-2020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2416067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6E174-9E81-43E2-946F-F6A28432241A}" type="datetimeFigureOut">
              <a:rPr lang="en-US" smtClean="0"/>
              <a:t>20-10-2020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231998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6E174-9E81-43E2-946F-F6A28432241A}" type="datetimeFigureOut">
              <a:rPr lang="en-US" smtClean="0"/>
              <a:t>20-10-2020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91A228-2172-4499-9E95-9146E9F20497}" type="slidenum">
              <a:rPr lang="en-US" smtClean="0"/>
              <a:t>‹#›</a:t>
            </a:fld>
            <a:endParaRPr lang="en-US"/>
          </a:p>
        </p:txBody>
      </p:sp>
    </p:spTree>
    <p:extLst>
      <p:ext uri="{BB962C8B-B14F-4D97-AF65-F5344CB8AC3E}">
        <p14:creationId xmlns:p14="http://schemas.microsoft.com/office/powerpoint/2010/main" val="345317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906E174-9E81-43E2-946F-F6A28432241A}" type="datetimeFigureOut">
              <a:rPr lang="en-US" smtClean="0"/>
              <a:t>20-10-2020</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E91A228-2172-4499-9E95-9146E9F20497}" type="slidenum">
              <a:rPr lang="en-US" smtClean="0"/>
              <a:t>‹#›</a:t>
            </a:fld>
            <a:endParaRPr lang="en-US"/>
          </a:p>
        </p:txBody>
      </p:sp>
    </p:spTree>
    <p:extLst>
      <p:ext uri="{BB962C8B-B14F-4D97-AF65-F5344CB8AC3E}">
        <p14:creationId xmlns:p14="http://schemas.microsoft.com/office/powerpoint/2010/main" val="14999516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hyperlink" Target="http://cq.cx/dl/ldmicro.exe" TargetMode="External"/><Relationship Id="rId1" Type="http://schemas.openxmlformats.org/officeDocument/2006/relationships/slideLayout" Target="../slideLayouts/slideLayout1.xml"/><Relationship Id="rId5" Type="http://schemas.openxmlformats.org/officeDocument/2006/relationships/hyperlink" Target="http://www.electronics-micros.com/software-hardware/plclib-arduino-install/" TargetMode="External"/><Relationship Id="rId4" Type="http://schemas.openxmlformats.org/officeDocument/2006/relationships/image" Target="../media/image37.tmp"/></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6.xml"/><Relationship Id="rId5" Type="http://schemas.openxmlformats.org/officeDocument/2006/relationships/image" Target="../media/image11.jpe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46000">
              <a:schemeClr val="accent1">
                <a:lumMod val="0"/>
                <a:lumOff val="100000"/>
              </a:schemeClr>
            </a:gs>
            <a:gs pos="100000">
              <a:schemeClr val="accent1">
                <a:alpha val="69000"/>
                <a:lumMod val="95000"/>
                <a:lumOff val="5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A140-C538-4405-8BF3-70CB1C697A59}"/>
              </a:ext>
            </a:extLst>
          </p:cNvPr>
          <p:cNvSpPr>
            <a:spLocks noGrp="1"/>
          </p:cNvSpPr>
          <p:nvPr>
            <p:ph type="title"/>
          </p:nvPr>
        </p:nvSpPr>
        <p:spPr>
          <a:xfrm>
            <a:off x="1510955" y="133195"/>
            <a:ext cx="9668579" cy="1650453"/>
          </a:xfrm>
        </p:spPr>
        <p:txBody>
          <a:bodyPr>
            <a:normAutofit fontScale="90000"/>
          </a:bodyPr>
          <a:lstStyle/>
          <a:p>
            <a:r>
              <a:rPr lang="en-US" sz="2800" b="1" dirty="0"/>
              <a:t>DỰ ÁN MINISCADA:</a:t>
            </a:r>
            <a:br>
              <a:rPr lang="en-US" sz="2800" b="1" dirty="0"/>
            </a:br>
            <a:r>
              <a:rPr lang="en-US" sz="2800" b="1" dirty="0"/>
              <a:t>THIẾT KẾ HỆ THỐNG SỬ DỤNG KIT AUTOMATION SỬ DỤNG KẾT NỐI MẠNG TRUYỀN THÔNG CÔNG NGHIỆP MODBUS OR LORA</a:t>
            </a:r>
          </a:p>
        </p:txBody>
      </p:sp>
      <p:pic>
        <p:nvPicPr>
          <p:cNvPr id="1026" name="Picture 2" descr="Industrial Communication Networks - E.B. Horsman &amp; Son">
            <a:extLst>
              <a:ext uri="{FF2B5EF4-FFF2-40B4-BE49-F238E27FC236}">
                <a16:creationId xmlns:a16="http://schemas.microsoft.com/office/drawing/2014/main" id="{46708310-C2E4-46B7-8823-2CA2CAEEB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558213" y="2084848"/>
            <a:ext cx="3344403" cy="334440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eldbus, Ethernet, Wireless: Who leads in the global communication  network? | KEB">
            <a:extLst>
              <a:ext uri="{FF2B5EF4-FFF2-40B4-BE49-F238E27FC236}">
                <a16:creationId xmlns:a16="http://schemas.microsoft.com/office/drawing/2014/main" id="{6875E515-E6D9-49D2-B298-CAC911D94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815" y="1885794"/>
            <a:ext cx="3924300" cy="27717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Report: Digital Banking Driving Financial Inclusion - THISDAYLIVE">
            <a:extLst>
              <a:ext uri="{FF2B5EF4-FFF2-40B4-BE49-F238E27FC236}">
                <a16:creationId xmlns:a16="http://schemas.microsoft.com/office/drawing/2014/main" id="{409ED400-2DF5-46B9-9638-5B79C00F9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621" y="2257425"/>
            <a:ext cx="2852661" cy="213949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Ready or not, digitalisation on the way for shipping and logistics - Hakovo">
            <a:extLst>
              <a:ext uri="{FF2B5EF4-FFF2-40B4-BE49-F238E27FC236}">
                <a16:creationId xmlns:a16="http://schemas.microsoft.com/office/drawing/2014/main" id="{FEC5DAFB-6985-4B20-92A8-517CDB198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6545" y="4762603"/>
            <a:ext cx="3399273" cy="18526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C4ED250D-850C-4D5A-A029-1C8FFA0D8763}"/>
              </a:ext>
            </a:extLst>
          </p:cNvPr>
          <p:cNvGraphicFramePr>
            <a:graphicFrameLocks noGrp="1"/>
          </p:cNvGraphicFramePr>
          <p:nvPr>
            <p:extLst>
              <p:ext uri="{D42A27DB-BD31-4B8C-83A1-F6EECF244321}">
                <p14:modId xmlns:p14="http://schemas.microsoft.com/office/powerpoint/2010/main" val="2777265061"/>
              </p:ext>
            </p:extLst>
          </p:nvPr>
        </p:nvGraphicFramePr>
        <p:xfrm>
          <a:off x="2140544" y="4762603"/>
          <a:ext cx="2429803" cy="1647565"/>
        </p:xfrm>
        <a:graphic>
          <a:graphicData uri="http://schemas.openxmlformats.org/drawingml/2006/table">
            <a:tbl>
              <a:tblPr firstRow="1" bandRow="1">
                <a:tableStyleId>{BC89EF96-8CEA-46FF-86C4-4CE0E7609802}</a:tableStyleId>
              </a:tblPr>
              <a:tblGrid>
                <a:gridCol w="2429803">
                  <a:extLst>
                    <a:ext uri="{9D8B030D-6E8A-4147-A177-3AD203B41FA5}">
                      <a16:colId xmlns:a16="http://schemas.microsoft.com/office/drawing/2014/main" val="3462593616"/>
                    </a:ext>
                  </a:extLst>
                </a:gridCol>
              </a:tblGrid>
              <a:tr h="329513">
                <a:tc>
                  <a:txBody>
                    <a:bodyPr/>
                    <a:lstStyle/>
                    <a:p>
                      <a:pPr algn="ctr"/>
                      <a:r>
                        <a:rPr lang="en-US" sz="1200" dirty="0">
                          <a:solidFill>
                            <a:schemeClr val="tx1"/>
                          </a:solidFill>
                          <a:latin typeface="Arial" panose="020B0604020202020204" pitchFamily="34" charset="0"/>
                          <a:cs typeface="Arial" panose="020B0604020202020204" pitchFamily="34" charset="0"/>
                        </a:rPr>
                        <a:t>TEAM 3</a:t>
                      </a:r>
                    </a:p>
                  </a:txBody>
                  <a:tcPr marL="81250" marR="81250" marT="40625" marB="40625"/>
                </a:tc>
                <a:extLst>
                  <a:ext uri="{0D108BD9-81ED-4DB2-BD59-A6C34878D82A}">
                    <a16:rowId xmlns:a16="http://schemas.microsoft.com/office/drawing/2014/main" val="2114923915"/>
                  </a:ext>
                </a:extLst>
              </a:tr>
              <a:tr h="329513">
                <a:tc>
                  <a:txBody>
                    <a:bodyPr/>
                    <a:lstStyle/>
                    <a:p>
                      <a:pPr algn="ctr"/>
                      <a:r>
                        <a:rPr lang="en-US" sz="1200" dirty="0"/>
                        <a:t>LÊ VÕ TRỌNG KIÊN</a:t>
                      </a:r>
                      <a:endParaRPr lang="en-US" sz="1200" dirty="0">
                        <a:latin typeface="Arial" panose="020B0604020202020204" pitchFamily="34" charset="0"/>
                        <a:cs typeface="Arial" panose="020B0604020202020204" pitchFamily="34" charset="0"/>
                      </a:endParaRPr>
                    </a:p>
                  </a:txBody>
                  <a:tcPr marL="81250" marR="81250" marT="40625" marB="40625"/>
                </a:tc>
                <a:extLst>
                  <a:ext uri="{0D108BD9-81ED-4DB2-BD59-A6C34878D82A}">
                    <a16:rowId xmlns:a16="http://schemas.microsoft.com/office/drawing/2014/main" val="1841581230"/>
                  </a:ext>
                </a:extLst>
              </a:tr>
              <a:tr h="329513">
                <a:tc>
                  <a:txBody>
                    <a:bodyPr/>
                    <a:lstStyle/>
                    <a:p>
                      <a:pPr algn="ctr"/>
                      <a:r>
                        <a:rPr lang="en-US" sz="1200" dirty="0"/>
                        <a:t>NGUYỄN TIẾN MINH</a:t>
                      </a:r>
                      <a:endParaRPr lang="en-US" sz="1200" dirty="0">
                        <a:latin typeface="Arial" panose="020B0604020202020204" pitchFamily="34" charset="0"/>
                        <a:cs typeface="Arial" panose="020B0604020202020204" pitchFamily="34" charset="0"/>
                      </a:endParaRPr>
                    </a:p>
                  </a:txBody>
                  <a:tcPr marL="81250" marR="81250" marT="40625" marB="40625"/>
                </a:tc>
                <a:extLst>
                  <a:ext uri="{0D108BD9-81ED-4DB2-BD59-A6C34878D82A}">
                    <a16:rowId xmlns:a16="http://schemas.microsoft.com/office/drawing/2014/main" val="3121399069"/>
                  </a:ext>
                </a:extLst>
              </a:tr>
              <a:tr h="329513">
                <a:tc>
                  <a:txBody>
                    <a:bodyPr/>
                    <a:lstStyle/>
                    <a:p>
                      <a:pPr algn="ctr"/>
                      <a:r>
                        <a:rPr lang="en-US" sz="1200" dirty="0"/>
                        <a:t>NGUYỄN NGỌC THANH</a:t>
                      </a:r>
                      <a:endParaRPr lang="en-US" sz="1200" dirty="0">
                        <a:latin typeface="Arial" panose="020B0604020202020204" pitchFamily="34" charset="0"/>
                        <a:cs typeface="Arial" panose="020B0604020202020204" pitchFamily="34" charset="0"/>
                      </a:endParaRPr>
                    </a:p>
                  </a:txBody>
                  <a:tcPr marL="81250" marR="81250" marT="40625" marB="40625"/>
                </a:tc>
                <a:extLst>
                  <a:ext uri="{0D108BD9-81ED-4DB2-BD59-A6C34878D82A}">
                    <a16:rowId xmlns:a16="http://schemas.microsoft.com/office/drawing/2014/main" val="3113614462"/>
                  </a:ext>
                </a:extLst>
              </a:tr>
              <a:tr h="329513">
                <a:tc>
                  <a:txBody>
                    <a:bodyPr/>
                    <a:lstStyle/>
                    <a:p>
                      <a:pPr algn="ctr"/>
                      <a:r>
                        <a:rPr lang="en-US" sz="1200" dirty="0"/>
                        <a:t>NGUYỄN XUÂN TRANG</a:t>
                      </a:r>
                      <a:endParaRPr lang="en-US" sz="1200" dirty="0">
                        <a:latin typeface="Arial" panose="020B0604020202020204" pitchFamily="34" charset="0"/>
                        <a:cs typeface="Arial" panose="020B0604020202020204" pitchFamily="34" charset="0"/>
                      </a:endParaRPr>
                    </a:p>
                  </a:txBody>
                  <a:tcPr marL="81250" marR="81250" marT="40625" marB="40625"/>
                </a:tc>
                <a:extLst>
                  <a:ext uri="{0D108BD9-81ED-4DB2-BD59-A6C34878D82A}">
                    <a16:rowId xmlns:a16="http://schemas.microsoft.com/office/drawing/2014/main" val="3626727812"/>
                  </a:ext>
                </a:extLst>
              </a:tr>
            </a:tbl>
          </a:graphicData>
        </a:graphic>
      </p:graphicFrame>
    </p:spTree>
    <p:extLst>
      <p:ext uri="{BB962C8B-B14F-4D97-AF65-F5344CB8AC3E}">
        <p14:creationId xmlns:p14="http://schemas.microsoft.com/office/powerpoint/2010/main" val="2563927436"/>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848D3-0B3F-4F18-B710-EDABA2B5AA93}"/>
              </a:ext>
            </a:extLst>
          </p:cNvPr>
          <p:cNvSpPr>
            <a:spLocks noGrp="1"/>
          </p:cNvSpPr>
          <p:nvPr>
            <p:ph type="title"/>
          </p:nvPr>
        </p:nvSpPr>
        <p:spPr>
          <a:xfrm>
            <a:off x="1484311" y="0"/>
            <a:ext cx="10018713" cy="1752599"/>
          </a:xfrm>
        </p:spPr>
        <p:txBody>
          <a:bodyPr>
            <a:normAutofit/>
          </a:bodyPr>
          <a:lstStyle/>
          <a:p>
            <a:r>
              <a:rPr lang="en-US" sz="2400" b="1" i="0" dirty="0" err="1">
                <a:solidFill>
                  <a:srgbClr val="00617F"/>
                </a:solidFill>
                <a:effectLst/>
                <a:latin typeface="Arial" panose="020B0604020202020204" pitchFamily="34" charset="0"/>
                <a:cs typeface="Arial" panose="020B0604020202020204" pitchFamily="34" charset="0"/>
              </a:rPr>
              <a:t>Mô</a:t>
            </a: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hình</a:t>
            </a: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Giải</a:t>
            </a: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Pháp</a:t>
            </a: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Quản</a:t>
            </a: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Lý</a:t>
            </a: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Toà</a:t>
            </a: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Nhà</a:t>
            </a: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Thông</a:t>
            </a:r>
            <a:r>
              <a:rPr lang="en-US" sz="2400" b="1" i="0" dirty="0">
                <a:solidFill>
                  <a:srgbClr val="00617F"/>
                </a:solidFill>
                <a:effectLst/>
                <a:latin typeface="Arial" panose="020B0604020202020204" pitchFamily="34" charset="0"/>
                <a:cs typeface="Arial" panose="020B0604020202020204" pitchFamily="34" charset="0"/>
              </a:rPr>
              <a:t> Minh</a:t>
            </a:r>
            <a:br>
              <a:rPr lang="en-US" sz="2400" b="1" i="0" dirty="0">
                <a:solidFill>
                  <a:srgbClr val="00617F"/>
                </a:solidFill>
                <a:effectLst/>
                <a:latin typeface="Arial" panose="020B0604020202020204" pitchFamily="34" charset="0"/>
                <a:cs typeface="Arial" panose="020B0604020202020204" pitchFamily="34" charset="0"/>
              </a:rPr>
            </a:b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Không</a:t>
            </a:r>
            <a:r>
              <a:rPr lang="en-US" sz="2400" b="1" i="0" dirty="0">
                <a:solidFill>
                  <a:srgbClr val="00617F"/>
                </a:solidFill>
                <a:effectLst/>
                <a:latin typeface="Arial" panose="020B0604020202020204" pitchFamily="34" charset="0"/>
                <a:cs typeface="Arial" panose="020B0604020202020204" pitchFamily="34" charset="0"/>
              </a:rPr>
              <a:t> </a:t>
            </a:r>
            <a:r>
              <a:rPr lang="en-US" sz="2400" b="1" i="0" dirty="0" err="1">
                <a:solidFill>
                  <a:srgbClr val="00617F"/>
                </a:solidFill>
                <a:effectLst/>
                <a:latin typeface="Arial" panose="020B0604020202020204" pitchFamily="34" charset="0"/>
                <a:cs typeface="Arial" panose="020B0604020202020204" pitchFamily="34" charset="0"/>
              </a:rPr>
              <a:t>Dây</a:t>
            </a:r>
            <a:r>
              <a:rPr lang="en-US" sz="2400" b="1" i="0" dirty="0">
                <a:solidFill>
                  <a:srgbClr val="00617F"/>
                </a:solidFill>
                <a:effectLst/>
                <a:latin typeface="Arial" panose="020B0604020202020204" pitchFamily="34" charset="0"/>
                <a:cs typeface="Arial" panose="020B0604020202020204" pitchFamily="34" charset="0"/>
              </a:rPr>
              <a:t> LORA</a:t>
            </a:r>
            <a:br>
              <a:rPr lang="en-US" sz="2400" b="1" i="0" dirty="0">
                <a:solidFill>
                  <a:srgbClr val="00617F"/>
                </a:solidFill>
                <a:effectLst/>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pic>
        <p:nvPicPr>
          <p:cNvPr id="4" name="Content Placeholder 3">
            <a:extLst>
              <a:ext uri="{FF2B5EF4-FFF2-40B4-BE49-F238E27FC236}">
                <a16:creationId xmlns:a16="http://schemas.microsoft.com/office/drawing/2014/main" id="{0ED9EFB1-E98A-43B0-BDAE-1778E9240FF5}"/>
              </a:ext>
            </a:extLst>
          </p:cNvPr>
          <p:cNvPicPr>
            <a:picLocks noGrp="1" noChangeAspect="1"/>
          </p:cNvPicPr>
          <p:nvPr>
            <p:ph idx="1"/>
          </p:nvPr>
        </p:nvPicPr>
        <p:blipFill>
          <a:blip r:embed="rId2"/>
          <a:stretch>
            <a:fillRect/>
          </a:stretch>
        </p:blipFill>
        <p:spPr>
          <a:xfrm>
            <a:off x="6898578" y="1501483"/>
            <a:ext cx="3809111" cy="5195955"/>
          </a:xfrm>
          <a:prstGeom prst="rect">
            <a:avLst/>
          </a:prstGeom>
        </p:spPr>
      </p:pic>
      <p:sp>
        <p:nvSpPr>
          <p:cNvPr id="5" name="TextBox 4">
            <a:extLst>
              <a:ext uri="{FF2B5EF4-FFF2-40B4-BE49-F238E27FC236}">
                <a16:creationId xmlns:a16="http://schemas.microsoft.com/office/drawing/2014/main" id="{9ADA4F18-9A42-4C24-9F0F-3297137F7C20}"/>
              </a:ext>
            </a:extLst>
          </p:cNvPr>
          <p:cNvSpPr txBox="1"/>
          <p:nvPr/>
        </p:nvSpPr>
        <p:spPr>
          <a:xfrm>
            <a:off x="1754210" y="2055513"/>
            <a:ext cx="4745444" cy="3293209"/>
          </a:xfrm>
          <a:prstGeom prst="rect">
            <a:avLst/>
          </a:prstGeom>
          <a:noFill/>
        </p:spPr>
        <p:txBody>
          <a:bodyPr wrap="square" rtlCol="0">
            <a:spAutoFit/>
          </a:bodyPr>
          <a:lstStyle/>
          <a:p>
            <a:pPr algn="l"/>
            <a:r>
              <a:rPr lang="en-US" sz="1600" dirty="0">
                <a:solidFill>
                  <a:srgbClr val="111111"/>
                </a:solidFill>
                <a:latin typeface="Arial" panose="020B0604020202020204" pitchFamily="34" charset="0"/>
                <a:cs typeface="Arial" panose="020B0604020202020204" pitchFamily="34" charset="0"/>
              </a:rPr>
              <a:t>- </a:t>
            </a:r>
            <a:r>
              <a:rPr lang="vi-VN" sz="1600" b="0" i="0" dirty="0">
                <a:solidFill>
                  <a:srgbClr val="111111"/>
                </a:solidFill>
                <a:effectLst/>
                <a:latin typeface="Arial" panose="020B0604020202020204" pitchFamily="34" charset="0"/>
                <a:cs typeface="Arial" panose="020B0604020202020204" pitchFamily="34" charset="0"/>
              </a:rPr>
              <a:t>Trong một toà nhà có rất nhiều tầng, tại mỗi tầng đặt bộ SMART IO AT-DIO8 mở rộng 8DI/8DO kết nối với các thiết bị chấp hành.</a:t>
            </a:r>
          </a:p>
          <a:p>
            <a:pPr algn="l"/>
            <a:r>
              <a:rPr lang="en-US" sz="1600" b="0" i="0" dirty="0">
                <a:solidFill>
                  <a:srgbClr val="111111"/>
                </a:solidFill>
                <a:effectLst/>
                <a:latin typeface="Arial" panose="020B0604020202020204" pitchFamily="34" charset="0"/>
                <a:cs typeface="Arial" panose="020B0604020202020204" pitchFamily="34" charset="0"/>
              </a:rPr>
              <a:t>- </a:t>
            </a:r>
            <a:r>
              <a:rPr lang="vi-VN" sz="1600" b="0" i="0" dirty="0">
                <a:solidFill>
                  <a:srgbClr val="111111"/>
                </a:solidFill>
                <a:effectLst/>
                <a:latin typeface="Arial" panose="020B0604020202020204" pitchFamily="34" charset="0"/>
                <a:cs typeface="Arial" panose="020B0604020202020204" pitchFamily="34" charset="0"/>
              </a:rPr>
              <a:t>Các bộ SMART IO được trang bị ăng-ten LORA truyền tín hiệu về bộ xử lý trung tâm ATBOX-P đặt tại phòng điều hành.</a:t>
            </a:r>
          </a:p>
          <a:p>
            <a:pPr algn="l"/>
            <a:r>
              <a:rPr lang="en-US" sz="1600" b="0" i="0" dirty="0">
                <a:solidFill>
                  <a:srgbClr val="111111"/>
                </a:solidFill>
                <a:effectLst/>
                <a:latin typeface="Arial" panose="020B0604020202020204" pitchFamily="34" charset="0"/>
                <a:cs typeface="Arial" panose="020B0604020202020204" pitchFamily="34" charset="0"/>
              </a:rPr>
              <a:t>- </a:t>
            </a:r>
            <a:r>
              <a:rPr lang="vi-VN" sz="1600" b="0" i="0" dirty="0">
                <a:solidFill>
                  <a:srgbClr val="111111"/>
                </a:solidFill>
                <a:effectLst/>
                <a:latin typeface="Arial" panose="020B0604020202020204" pitchFamily="34" charset="0"/>
                <a:cs typeface="Arial" panose="020B0604020202020204" pitchFamily="34" charset="0"/>
              </a:rPr>
              <a:t>Bộ ATBOX-P chạy phần mềm giám sát điều khiển, có chức năng nhận và xử lý dữ liệu thu thập được.</a:t>
            </a: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Tầng</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của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thống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gồm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loại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chuyển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cửa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từ</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nhiệt</a:t>
            </a: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ẩm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máy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loa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đèn</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8720175"/>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
                <a:lumOff val="96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0074-E2F2-4E99-8748-42EEE88CE61A}"/>
              </a:ext>
            </a:extLst>
          </p:cNvPr>
          <p:cNvSpPr>
            <a:spLocks noGrp="1"/>
          </p:cNvSpPr>
          <p:nvPr>
            <p:ph type="title"/>
          </p:nvPr>
        </p:nvSpPr>
        <p:spPr>
          <a:xfrm>
            <a:off x="2328776" y="0"/>
            <a:ext cx="8718164" cy="1371600"/>
          </a:xfrm>
        </p:spPr>
        <p:txBody>
          <a:bodyPr>
            <a:normAutofit/>
          </a:bodyPr>
          <a:lstStyle/>
          <a:p>
            <a:r>
              <a:rPr lang="en-US" sz="2600" b="1" dirty="0"/>
              <a:t>A. ĐỊNH HƯỚNG, GIỚI THIỆU DỰ ÁN THIẾT KẾ HỆ THỐNG TÒA NHÀ THÔNG MINH</a:t>
            </a:r>
          </a:p>
        </p:txBody>
      </p:sp>
      <p:sp>
        <p:nvSpPr>
          <p:cNvPr id="3" name="Content Placeholder 2">
            <a:extLst>
              <a:ext uri="{FF2B5EF4-FFF2-40B4-BE49-F238E27FC236}">
                <a16:creationId xmlns:a16="http://schemas.microsoft.com/office/drawing/2014/main" id="{6353E198-A9AC-4B72-9018-B68084E2987D}"/>
              </a:ext>
            </a:extLst>
          </p:cNvPr>
          <p:cNvSpPr>
            <a:spLocks noGrp="1"/>
          </p:cNvSpPr>
          <p:nvPr>
            <p:ph type="body" sz="half" idx="2"/>
          </p:nvPr>
        </p:nvSpPr>
        <p:spPr>
          <a:xfrm>
            <a:off x="1492467" y="2083405"/>
            <a:ext cx="4002681" cy="4379594"/>
          </a:xfrm>
        </p:spPr>
        <p:txBody>
          <a:bodyPr>
            <a:noAutofit/>
          </a:bodyPr>
          <a:lstStyle/>
          <a:p>
            <a:pPr marL="0" indent="0" algn="l">
              <a:buNone/>
            </a:pPr>
            <a:r>
              <a:rPr lang="en-US" sz="1600" b="1" i="0" dirty="0">
                <a:solidFill>
                  <a:srgbClr val="111111"/>
                </a:solidFill>
                <a:effectLst/>
                <a:latin typeface="Arial" panose="020B0604020202020204" pitchFamily="34" charset="0"/>
                <a:cs typeface="Arial" panose="020B0604020202020204" pitchFamily="34" charset="0"/>
              </a:rPr>
              <a:t>1. </a:t>
            </a:r>
            <a:r>
              <a:rPr lang="en-US" sz="1600" b="1" i="0" dirty="0" err="1">
                <a:solidFill>
                  <a:srgbClr val="111111"/>
                </a:solidFill>
                <a:effectLst/>
                <a:latin typeface="Arial" panose="020B0604020202020204" pitchFamily="34" charset="0"/>
                <a:cs typeface="Arial" panose="020B0604020202020204" pitchFamily="34" charset="0"/>
              </a:rPr>
              <a:t>Mục</a:t>
            </a:r>
            <a:r>
              <a:rPr lang="en-US" sz="1600" b="1" i="0" dirty="0">
                <a:solidFill>
                  <a:srgbClr val="111111"/>
                </a:solidFill>
                <a:effectLst/>
                <a:latin typeface="Arial" panose="020B0604020202020204" pitchFamily="34" charset="0"/>
                <a:cs typeface="Arial" panose="020B0604020202020204" pitchFamily="34" charset="0"/>
              </a:rPr>
              <a:t> </a:t>
            </a:r>
            <a:r>
              <a:rPr lang="en-US" sz="1600" b="1" i="0" dirty="0" err="1">
                <a:solidFill>
                  <a:srgbClr val="111111"/>
                </a:solidFill>
                <a:effectLst/>
                <a:latin typeface="Arial" panose="020B0604020202020204" pitchFamily="34" charset="0"/>
                <a:cs typeface="Arial" panose="020B0604020202020204" pitchFamily="34" charset="0"/>
              </a:rPr>
              <a:t>đích</a:t>
            </a:r>
            <a:r>
              <a:rPr lang="en-US" sz="1600" b="1" i="0" dirty="0">
                <a:solidFill>
                  <a:srgbClr val="111111"/>
                </a:solidFill>
                <a:effectLst/>
                <a:latin typeface="Arial" panose="020B0604020202020204" pitchFamily="34" charset="0"/>
                <a:cs typeface="Arial" panose="020B0604020202020204" pitchFamily="34" charset="0"/>
              </a:rPr>
              <a:t>: </a:t>
            </a:r>
          </a:p>
          <a:p>
            <a:pPr marL="0" indent="0" algn="l">
              <a:buNone/>
            </a:pPr>
            <a:r>
              <a:rPr lang="en-US" sz="1600" b="1" i="0" dirty="0">
                <a:solidFill>
                  <a:srgbClr val="111111"/>
                </a:solidFill>
                <a:effectLst/>
                <a:latin typeface="Arial" panose="020B0604020202020204" pitchFamily="34" charset="0"/>
                <a:cs typeface="Arial" panose="020B0604020202020204" pitchFamily="34" charset="0"/>
              </a:rPr>
              <a:t>“</a:t>
            </a:r>
            <a:r>
              <a:rPr lang="en-US" sz="1600" i="0" dirty="0" err="1">
                <a:solidFill>
                  <a:srgbClr val="111111"/>
                </a:solidFill>
                <a:effectLst/>
                <a:latin typeface="Arial" panose="020B0604020202020204" pitchFamily="34" charset="0"/>
                <a:cs typeface="Arial" panose="020B0604020202020204" pitchFamily="34" charset="0"/>
              </a:rPr>
              <a:t>Quản</a:t>
            </a:r>
            <a:r>
              <a:rPr lang="en-US" sz="1600" i="0" dirty="0">
                <a:solidFill>
                  <a:srgbClr val="111111"/>
                </a:solidFill>
                <a:effectLst/>
                <a:latin typeface="Arial" panose="020B0604020202020204" pitchFamily="34" charset="0"/>
                <a:cs typeface="Arial" panose="020B0604020202020204" pitchFamily="34" charset="0"/>
              </a:rPr>
              <a:t> </a:t>
            </a:r>
            <a:r>
              <a:rPr lang="en-US" sz="1600" i="0" dirty="0" err="1">
                <a:solidFill>
                  <a:srgbClr val="111111"/>
                </a:solidFill>
                <a:effectLst/>
                <a:latin typeface="Arial" panose="020B0604020202020204" pitchFamily="34" charset="0"/>
                <a:cs typeface="Arial" panose="020B0604020202020204" pitchFamily="34" charset="0"/>
              </a:rPr>
              <a:t>lý</a:t>
            </a:r>
            <a:r>
              <a:rPr lang="en-US" sz="1600" i="0" dirty="0">
                <a:solidFill>
                  <a:srgbClr val="111111"/>
                </a:solidFill>
                <a:effectLst/>
                <a:latin typeface="Arial" panose="020B0604020202020204" pitchFamily="34" charset="0"/>
                <a:cs typeface="Arial" panose="020B0604020202020204" pitchFamily="34" charset="0"/>
              </a:rPr>
              <a:t> </a:t>
            </a:r>
            <a:r>
              <a:rPr lang="en-US" sz="1600" i="0" dirty="0" err="1">
                <a:solidFill>
                  <a:srgbClr val="111111"/>
                </a:solidFill>
                <a:effectLst/>
                <a:latin typeface="Arial" panose="020B0604020202020204" pitchFamily="34" charset="0"/>
                <a:cs typeface="Arial" panose="020B0604020202020204" pitchFamily="34" charset="0"/>
              </a:rPr>
              <a:t>tòa</a:t>
            </a:r>
            <a:r>
              <a:rPr lang="en-US" sz="1600" i="0" dirty="0">
                <a:solidFill>
                  <a:srgbClr val="111111"/>
                </a:solidFill>
                <a:effectLst/>
                <a:latin typeface="Arial" panose="020B0604020202020204" pitchFamily="34" charset="0"/>
                <a:cs typeface="Arial" panose="020B0604020202020204" pitchFamily="34" charset="0"/>
              </a:rPr>
              <a:t> </a:t>
            </a:r>
            <a:r>
              <a:rPr lang="en-US" sz="1600" i="0" dirty="0" err="1">
                <a:solidFill>
                  <a:srgbClr val="111111"/>
                </a:solidFill>
                <a:effectLst/>
                <a:latin typeface="Arial" panose="020B0604020202020204" pitchFamily="34" charset="0"/>
                <a:cs typeface="Arial" panose="020B0604020202020204" pitchFamily="34" charset="0"/>
              </a:rPr>
              <a:t>nhà</a:t>
            </a:r>
            <a:r>
              <a:rPr lang="en-US" sz="1600" i="0" dirty="0">
                <a:solidFill>
                  <a:srgbClr val="111111"/>
                </a:solidFill>
                <a:effectLst/>
                <a:latin typeface="Arial" panose="020B0604020202020204" pitchFamily="34" charset="0"/>
                <a:cs typeface="Arial" panose="020B0604020202020204" pitchFamily="34" charset="0"/>
              </a:rPr>
              <a:t> </a:t>
            </a:r>
            <a:r>
              <a:rPr lang="en-US" sz="1600" i="0" dirty="0" err="1">
                <a:solidFill>
                  <a:srgbClr val="111111"/>
                </a:solidFill>
                <a:effectLst/>
                <a:latin typeface="Arial" panose="020B0604020202020204" pitchFamily="34" charset="0"/>
                <a:cs typeface="Arial" panose="020B0604020202020204" pitchFamily="34" charset="0"/>
              </a:rPr>
              <a:t>thông</a:t>
            </a:r>
            <a:r>
              <a:rPr lang="en-US" sz="1600" i="0" dirty="0">
                <a:solidFill>
                  <a:srgbClr val="111111"/>
                </a:solidFill>
                <a:effectLst/>
                <a:latin typeface="Arial" panose="020B0604020202020204" pitchFamily="34" charset="0"/>
                <a:cs typeface="Arial" panose="020B0604020202020204" pitchFamily="34" charset="0"/>
              </a:rPr>
              <a:t> </a:t>
            </a:r>
            <a:r>
              <a:rPr lang="en-US" sz="1600" i="0" dirty="0" err="1">
                <a:solidFill>
                  <a:srgbClr val="111111"/>
                </a:solidFill>
                <a:effectLst/>
                <a:latin typeface="Arial" panose="020B0604020202020204" pitchFamily="34" charset="0"/>
                <a:cs typeface="Arial" panose="020B0604020202020204" pitchFamily="34" charset="0"/>
              </a:rPr>
              <a:t>minh</a:t>
            </a:r>
            <a:r>
              <a:rPr lang="en-US" sz="1600" i="0" dirty="0">
                <a:solidFill>
                  <a:srgbClr val="111111"/>
                </a:solidFill>
                <a:effectLst/>
                <a:latin typeface="Arial" panose="020B0604020202020204" pitchFamily="34" charset="0"/>
                <a:cs typeface="Arial" panose="020B0604020202020204" pitchFamily="34" charset="0"/>
              </a:rPr>
              <a:t>”</a:t>
            </a:r>
            <a:r>
              <a:rPr lang="en-US" sz="1600" b="1" i="0" dirty="0">
                <a:solidFill>
                  <a:srgbClr val="111111"/>
                </a:solidFill>
                <a:effectLst/>
                <a:latin typeface="Arial" panose="020B0604020202020204" pitchFamily="34" charset="0"/>
                <a:cs typeface="Arial" panose="020B0604020202020204" pitchFamily="34" charset="0"/>
              </a:rPr>
              <a:t> </a:t>
            </a:r>
            <a:r>
              <a:rPr lang="vi-VN" sz="1600" b="0" i="0" dirty="0">
                <a:solidFill>
                  <a:srgbClr val="111111"/>
                </a:solidFill>
                <a:effectLst/>
                <a:latin typeface="Arial" panose="020B0604020202020204" pitchFamily="34" charset="0"/>
                <a:cs typeface="Arial" panose="020B0604020202020204" pitchFamily="34" charset="0"/>
              </a:rPr>
              <a:t>là một hệ thống đồng bộ cho phép giám sát và điều khiển mọi hệ thống vận hành trong toà nhà như hệ thống quản lý năng lượng, hệ thống cung cấp nước sinh hoạt, hệ thống an ninh báo động,… đáp ứng tối ưu hóa sự thoải mái, tiện nghi, an toàn và an ninh cho các cá nhân sinh sống cũng như cơ sở vật chất thuộc sở hữu của toà nhà. </a:t>
            </a:r>
            <a:endParaRPr lang="en-US" sz="1600" b="0" i="0" dirty="0">
              <a:solidFill>
                <a:srgbClr val="111111"/>
              </a:solidFill>
              <a:effectLst/>
              <a:latin typeface="Arial" panose="020B0604020202020204" pitchFamily="34" charset="0"/>
              <a:cs typeface="Arial" panose="020B0604020202020204" pitchFamily="34" charset="0"/>
            </a:endParaRPr>
          </a:p>
          <a:p>
            <a:pPr marL="0" indent="0" algn="l">
              <a:buNone/>
            </a:pPr>
            <a:r>
              <a:rPr lang="en-US" sz="1600" b="1" dirty="0">
                <a:solidFill>
                  <a:srgbClr val="111111"/>
                </a:solidFill>
                <a:latin typeface="Arial" panose="020B0604020202020204" pitchFamily="34" charset="0"/>
                <a:cs typeface="Arial" panose="020B0604020202020204" pitchFamily="34" charset="0"/>
              </a:rPr>
              <a:t>2. </a:t>
            </a:r>
            <a:r>
              <a:rPr lang="en-US" sz="1600" b="1" dirty="0" err="1">
                <a:solidFill>
                  <a:srgbClr val="111111"/>
                </a:solidFill>
                <a:latin typeface="Arial" panose="020B0604020202020204" pitchFamily="34" charset="0"/>
                <a:cs typeface="Arial" panose="020B0604020202020204" pitchFamily="34" charset="0"/>
              </a:rPr>
              <a:t>Các</a:t>
            </a:r>
            <a:r>
              <a:rPr lang="en-US" sz="1600" b="1" dirty="0">
                <a:solidFill>
                  <a:srgbClr val="111111"/>
                </a:solidFill>
                <a:latin typeface="Arial" panose="020B0604020202020204" pitchFamily="34" charset="0"/>
                <a:cs typeface="Arial" panose="020B0604020202020204" pitchFamily="34" charset="0"/>
              </a:rPr>
              <a:t> </a:t>
            </a:r>
            <a:r>
              <a:rPr lang="en-US" sz="1600" b="1" dirty="0" err="1">
                <a:solidFill>
                  <a:srgbClr val="111111"/>
                </a:solidFill>
                <a:latin typeface="Arial" panose="020B0604020202020204" pitchFamily="34" charset="0"/>
                <a:cs typeface="Arial" panose="020B0604020202020204" pitchFamily="34" charset="0"/>
              </a:rPr>
              <a:t>thành</a:t>
            </a:r>
            <a:r>
              <a:rPr lang="en-US" sz="1600" b="1" dirty="0">
                <a:solidFill>
                  <a:srgbClr val="111111"/>
                </a:solidFill>
                <a:latin typeface="Arial" panose="020B0604020202020204" pitchFamily="34" charset="0"/>
                <a:cs typeface="Arial" panose="020B0604020202020204" pitchFamily="34" charset="0"/>
              </a:rPr>
              <a:t> </a:t>
            </a:r>
            <a:r>
              <a:rPr lang="en-US" sz="1600" b="1" dirty="0" err="1">
                <a:solidFill>
                  <a:srgbClr val="111111"/>
                </a:solidFill>
                <a:latin typeface="Arial" panose="020B0604020202020204" pitchFamily="34" charset="0"/>
                <a:cs typeface="Arial" panose="020B0604020202020204" pitchFamily="34" charset="0"/>
              </a:rPr>
              <a:t>phần</a:t>
            </a:r>
            <a:r>
              <a:rPr lang="en-US" sz="1600" b="1" dirty="0">
                <a:solidFill>
                  <a:srgbClr val="111111"/>
                </a:solidFill>
                <a:latin typeface="Arial" panose="020B0604020202020204" pitchFamily="34" charset="0"/>
                <a:cs typeface="Arial" panose="020B0604020202020204" pitchFamily="34" charset="0"/>
              </a:rPr>
              <a:t> </a:t>
            </a:r>
            <a:r>
              <a:rPr lang="en-US" sz="1600" b="1" dirty="0" err="1">
                <a:solidFill>
                  <a:srgbClr val="111111"/>
                </a:solidFill>
                <a:latin typeface="Arial" panose="020B0604020202020204" pitchFamily="34" charset="0"/>
                <a:cs typeface="Arial" panose="020B0604020202020204" pitchFamily="34" charset="0"/>
              </a:rPr>
              <a:t>của</a:t>
            </a:r>
            <a:r>
              <a:rPr lang="en-US" sz="1600" b="1" dirty="0">
                <a:solidFill>
                  <a:srgbClr val="111111"/>
                </a:solidFill>
                <a:latin typeface="Arial" panose="020B0604020202020204" pitchFamily="34" charset="0"/>
                <a:cs typeface="Arial" panose="020B0604020202020204" pitchFamily="34" charset="0"/>
              </a:rPr>
              <a:t> </a:t>
            </a:r>
            <a:r>
              <a:rPr lang="en-US" sz="1600" b="1" dirty="0" err="1">
                <a:solidFill>
                  <a:srgbClr val="111111"/>
                </a:solidFill>
                <a:latin typeface="Arial" panose="020B0604020202020204" pitchFamily="34" charset="0"/>
                <a:cs typeface="Arial" panose="020B0604020202020204" pitchFamily="34" charset="0"/>
              </a:rPr>
              <a:t>hệ</a:t>
            </a:r>
            <a:r>
              <a:rPr lang="en-US" sz="1600" b="1" dirty="0">
                <a:solidFill>
                  <a:srgbClr val="111111"/>
                </a:solidFill>
                <a:latin typeface="Arial" panose="020B0604020202020204" pitchFamily="34" charset="0"/>
                <a:cs typeface="Arial" panose="020B0604020202020204" pitchFamily="34" charset="0"/>
              </a:rPr>
              <a:t> </a:t>
            </a:r>
            <a:r>
              <a:rPr lang="en-US" sz="1600" b="1" dirty="0" err="1">
                <a:solidFill>
                  <a:srgbClr val="111111"/>
                </a:solidFill>
                <a:latin typeface="Arial" panose="020B0604020202020204" pitchFamily="34" charset="0"/>
                <a:cs typeface="Arial" panose="020B0604020202020204" pitchFamily="34" charset="0"/>
              </a:rPr>
              <a:t>thống</a:t>
            </a:r>
            <a:r>
              <a:rPr lang="en-US" sz="1600" dirty="0">
                <a:solidFill>
                  <a:srgbClr val="111111"/>
                </a:solidFill>
                <a:latin typeface="Arial" panose="020B0604020202020204" pitchFamily="34" charset="0"/>
                <a:cs typeface="Arial" panose="020B0604020202020204" pitchFamily="34" charset="0"/>
              </a:rPr>
              <a:t>: </a:t>
            </a:r>
          </a:p>
          <a:p>
            <a:pPr marL="0" indent="0" algn="l">
              <a:buNone/>
            </a:pPr>
            <a:r>
              <a:rPr lang="en-US" sz="1600" dirty="0">
                <a:solidFill>
                  <a:srgbClr val="111111"/>
                </a:solidFill>
                <a:latin typeface="Arial" panose="020B0604020202020204" pitchFamily="34" charset="0"/>
                <a:cs typeface="Arial" panose="020B0604020202020204" pitchFamily="34" charset="0"/>
              </a:rPr>
              <a:t>a, </a:t>
            </a:r>
            <a:r>
              <a:rPr lang="en-US" sz="1600" dirty="0" err="1">
                <a:solidFill>
                  <a:srgbClr val="111111"/>
                </a:solidFill>
                <a:latin typeface="Arial" panose="020B0604020202020204" pitchFamily="34" charset="0"/>
                <a:cs typeface="Arial" panose="020B0604020202020204" pitchFamily="34" charset="0"/>
              </a:rPr>
              <a:t>Bộ</a:t>
            </a:r>
            <a:r>
              <a:rPr lang="en-US" sz="1600" dirty="0">
                <a:solidFill>
                  <a:srgbClr val="111111"/>
                </a:solidFill>
                <a:latin typeface="Arial" panose="020B0604020202020204" pitchFamily="34" charset="0"/>
                <a:cs typeface="Arial" panose="020B0604020202020204" pitchFamily="34" charset="0"/>
              </a:rPr>
              <a:t> </a:t>
            </a:r>
            <a:r>
              <a:rPr lang="en-US" sz="1600" dirty="0" err="1">
                <a:solidFill>
                  <a:srgbClr val="111111"/>
                </a:solidFill>
                <a:latin typeface="Arial" panose="020B0604020202020204" pitchFamily="34" charset="0"/>
                <a:cs typeface="Arial" panose="020B0604020202020204" pitchFamily="34" charset="0"/>
              </a:rPr>
              <a:t>xử</a:t>
            </a:r>
            <a:r>
              <a:rPr lang="en-US" sz="1600" dirty="0">
                <a:solidFill>
                  <a:srgbClr val="111111"/>
                </a:solidFill>
                <a:latin typeface="Arial" panose="020B0604020202020204" pitchFamily="34" charset="0"/>
                <a:cs typeface="Arial" panose="020B0604020202020204" pitchFamily="34" charset="0"/>
              </a:rPr>
              <a:t> </a:t>
            </a:r>
            <a:r>
              <a:rPr lang="en-US" sz="1600" dirty="0" err="1">
                <a:solidFill>
                  <a:srgbClr val="111111"/>
                </a:solidFill>
                <a:latin typeface="Arial" panose="020B0604020202020204" pitchFamily="34" charset="0"/>
                <a:cs typeface="Arial" panose="020B0604020202020204" pitchFamily="34" charset="0"/>
              </a:rPr>
              <a:t>lý</a:t>
            </a:r>
            <a:r>
              <a:rPr lang="en-US" sz="1600" dirty="0">
                <a:solidFill>
                  <a:srgbClr val="111111"/>
                </a:solidFill>
                <a:latin typeface="Arial" panose="020B0604020202020204" pitchFamily="34" charset="0"/>
                <a:cs typeface="Arial" panose="020B0604020202020204" pitchFamily="34" charset="0"/>
              </a:rPr>
              <a:t> </a:t>
            </a:r>
            <a:r>
              <a:rPr lang="en-US" sz="1600" dirty="0" err="1">
                <a:solidFill>
                  <a:srgbClr val="111111"/>
                </a:solidFill>
                <a:latin typeface="Arial" panose="020B0604020202020204" pitchFamily="34" charset="0"/>
                <a:cs typeface="Arial" panose="020B0604020202020204" pitchFamily="34" charset="0"/>
              </a:rPr>
              <a:t>trung</a:t>
            </a:r>
            <a:r>
              <a:rPr lang="en-US" sz="1600" dirty="0">
                <a:solidFill>
                  <a:srgbClr val="111111"/>
                </a:solidFill>
                <a:latin typeface="Arial" panose="020B0604020202020204" pitchFamily="34" charset="0"/>
                <a:cs typeface="Arial" panose="020B0604020202020204" pitchFamily="34" charset="0"/>
              </a:rPr>
              <a:t> </a:t>
            </a:r>
            <a:r>
              <a:rPr lang="en-US" sz="1600" dirty="0" err="1">
                <a:solidFill>
                  <a:srgbClr val="111111"/>
                </a:solidFill>
                <a:latin typeface="Arial" panose="020B0604020202020204" pitchFamily="34" charset="0"/>
                <a:cs typeface="Arial" panose="020B0604020202020204" pitchFamily="34" charset="0"/>
              </a:rPr>
              <a:t>tâm</a:t>
            </a:r>
            <a:endParaRPr lang="en-US" sz="1600" dirty="0">
              <a:solidFill>
                <a:srgbClr val="111111"/>
              </a:solidFill>
              <a:latin typeface="Arial" panose="020B0604020202020204" pitchFamily="34" charset="0"/>
              <a:cs typeface="Arial" panose="020B0604020202020204" pitchFamily="34" charset="0"/>
            </a:endParaRPr>
          </a:p>
          <a:p>
            <a:pPr marL="0" indent="0" algn="l">
              <a:buNone/>
            </a:pPr>
            <a:r>
              <a:rPr lang="en-US" sz="1600" b="0" i="0" dirty="0">
                <a:solidFill>
                  <a:srgbClr val="111111"/>
                </a:solidFill>
                <a:effectLst/>
                <a:latin typeface="Arial" panose="020B0604020202020204" pitchFamily="34" charset="0"/>
                <a:cs typeface="Arial" panose="020B0604020202020204" pitchFamily="34" charset="0"/>
              </a:rPr>
              <a:t>	</a:t>
            </a:r>
          </a:p>
          <a:p>
            <a:pPr marL="0" indent="0" algn="l">
              <a:buNone/>
            </a:pPr>
            <a:endParaRPr lang="en-US" sz="1600" b="0" i="0" dirty="0">
              <a:solidFill>
                <a:srgbClr val="111111"/>
              </a:solidFill>
              <a:effectLst/>
              <a:latin typeface="Arial" panose="020B0604020202020204" pitchFamily="34" charset="0"/>
              <a:cs typeface="Arial" panose="020B0604020202020204" pitchFamily="34" charset="0"/>
            </a:endParaRPr>
          </a:p>
          <a:p>
            <a:pPr marL="342900" indent="-342900" algn="l">
              <a:buAutoNum type="arabicPeriod"/>
            </a:pPr>
            <a:endParaRPr lang="en-US" sz="1600" b="0" i="0" dirty="0">
              <a:solidFill>
                <a:srgbClr val="111111"/>
              </a:solidFill>
              <a:effectLst/>
              <a:latin typeface="Arial" panose="020B0604020202020204" pitchFamily="34" charset="0"/>
              <a:cs typeface="Arial" panose="020B0604020202020204" pitchFamily="34" charset="0"/>
            </a:endParaRPr>
          </a:p>
          <a:p>
            <a:pPr marL="0" indent="0" algn="l">
              <a:buNone/>
            </a:pPr>
            <a:endParaRPr lang="en-US" sz="1600" dirty="0">
              <a:latin typeface="Arial" panose="020B0604020202020204" pitchFamily="34" charset="0"/>
              <a:cs typeface="Arial" panose="020B0604020202020204" pitchFamily="34" charset="0"/>
            </a:endParaRPr>
          </a:p>
        </p:txBody>
      </p:sp>
      <p:graphicFrame>
        <p:nvGraphicFramePr>
          <p:cNvPr id="5" name="Table 5">
            <a:extLst>
              <a:ext uri="{FF2B5EF4-FFF2-40B4-BE49-F238E27FC236}">
                <a16:creationId xmlns:a16="http://schemas.microsoft.com/office/drawing/2014/main" id="{A639C4C1-2B90-497A-8EA0-0993924622A0}"/>
              </a:ext>
            </a:extLst>
          </p:cNvPr>
          <p:cNvGraphicFramePr>
            <a:graphicFrameLocks noGrp="1"/>
          </p:cNvGraphicFramePr>
          <p:nvPr>
            <p:extLst>
              <p:ext uri="{D42A27DB-BD31-4B8C-83A1-F6EECF244321}">
                <p14:modId xmlns:p14="http://schemas.microsoft.com/office/powerpoint/2010/main" val="2083043337"/>
              </p:ext>
            </p:extLst>
          </p:nvPr>
        </p:nvGraphicFramePr>
        <p:xfrm>
          <a:off x="5757863" y="1765814"/>
          <a:ext cx="5968700" cy="4248420"/>
        </p:xfrm>
        <a:graphic>
          <a:graphicData uri="http://schemas.openxmlformats.org/drawingml/2006/table">
            <a:tbl>
              <a:tblPr firstRow="1" bandRow="1">
                <a:tableStyleId>{5C22544A-7EE6-4342-B048-85BDC9FD1C3A}</a:tableStyleId>
              </a:tblPr>
              <a:tblGrid>
                <a:gridCol w="2984350">
                  <a:extLst>
                    <a:ext uri="{9D8B030D-6E8A-4147-A177-3AD203B41FA5}">
                      <a16:colId xmlns:a16="http://schemas.microsoft.com/office/drawing/2014/main" val="4073760325"/>
                    </a:ext>
                  </a:extLst>
                </a:gridCol>
                <a:gridCol w="2984350">
                  <a:extLst>
                    <a:ext uri="{9D8B030D-6E8A-4147-A177-3AD203B41FA5}">
                      <a16:colId xmlns:a16="http://schemas.microsoft.com/office/drawing/2014/main" val="570828175"/>
                    </a:ext>
                  </a:extLst>
                </a:gridCol>
              </a:tblGrid>
              <a:tr h="708070">
                <a:tc>
                  <a:txBody>
                    <a:bodyPr/>
                    <a:lstStyle/>
                    <a:p>
                      <a:pPr algn="ctr"/>
                      <a:r>
                        <a:rPr lang="en-US" sz="1800" dirty="0" err="1"/>
                        <a:t>Phần</a:t>
                      </a:r>
                      <a:r>
                        <a:rPr lang="en-US" sz="1800" dirty="0"/>
                        <a:t> </a:t>
                      </a:r>
                      <a:r>
                        <a:rPr lang="en-US" sz="1800" dirty="0" err="1"/>
                        <a:t>cứng</a:t>
                      </a:r>
                      <a:endParaRPr lang="en-US" sz="1800" dirty="0"/>
                    </a:p>
                  </a:txBody>
                  <a:tcPr marL="91153" marR="91153" marT="45577" marB="45577" anchor="ctr"/>
                </a:tc>
                <a:tc>
                  <a:txBody>
                    <a:bodyPr/>
                    <a:lstStyle/>
                    <a:p>
                      <a:pPr algn="ctr"/>
                      <a:r>
                        <a:rPr lang="en-US" sz="1800" dirty="0" err="1"/>
                        <a:t>Phần</a:t>
                      </a:r>
                      <a:r>
                        <a:rPr lang="en-US" sz="1800" dirty="0"/>
                        <a:t> </a:t>
                      </a:r>
                      <a:r>
                        <a:rPr lang="en-US" sz="1800" dirty="0" err="1"/>
                        <a:t>mềm</a:t>
                      </a:r>
                      <a:endParaRPr lang="en-US" sz="1800" dirty="0"/>
                    </a:p>
                  </a:txBody>
                  <a:tcPr marL="91153" marR="91153" marT="45577" marB="45577" anchor="ctr"/>
                </a:tc>
                <a:extLst>
                  <a:ext uri="{0D108BD9-81ED-4DB2-BD59-A6C34878D82A}">
                    <a16:rowId xmlns:a16="http://schemas.microsoft.com/office/drawing/2014/main" val="3781201451"/>
                  </a:ext>
                </a:extLst>
              </a:tr>
              <a:tr h="708070">
                <a:tc>
                  <a:txBody>
                    <a:bodyPr/>
                    <a:lstStyle/>
                    <a:p>
                      <a:pPr algn="l"/>
                      <a:r>
                        <a:rPr lang="en-US" sz="1800" dirty="0"/>
                        <a:t>CPU</a:t>
                      </a:r>
                    </a:p>
                  </a:txBody>
                  <a:tcPr marL="91153" marR="91153" marT="45577" marB="45577" anchor="ctr"/>
                </a:tc>
                <a:tc>
                  <a:txBody>
                    <a:bodyPr/>
                    <a:lstStyle/>
                    <a:p>
                      <a:pPr algn="l"/>
                      <a:r>
                        <a:rPr lang="en-US" sz="1800" dirty="0" err="1"/>
                        <a:t>Thiết</a:t>
                      </a:r>
                      <a:r>
                        <a:rPr lang="en-US" sz="1800" dirty="0"/>
                        <a:t> </a:t>
                      </a:r>
                      <a:r>
                        <a:rPr lang="en-US" sz="1800" dirty="0" err="1"/>
                        <a:t>kế</a:t>
                      </a:r>
                      <a:r>
                        <a:rPr lang="en-US" sz="1800" dirty="0"/>
                        <a:t> </a:t>
                      </a:r>
                      <a:r>
                        <a:rPr lang="en-US" sz="1800" dirty="0" err="1"/>
                        <a:t>mạch</a:t>
                      </a:r>
                      <a:endParaRPr lang="en-US" sz="1800" dirty="0"/>
                    </a:p>
                  </a:txBody>
                  <a:tcPr marL="91153" marR="91153" marT="45577" marB="45577" anchor="ctr"/>
                </a:tc>
                <a:extLst>
                  <a:ext uri="{0D108BD9-81ED-4DB2-BD59-A6C34878D82A}">
                    <a16:rowId xmlns:a16="http://schemas.microsoft.com/office/drawing/2014/main" val="3336728911"/>
                  </a:ext>
                </a:extLst>
              </a:tr>
              <a:tr h="708070">
                <a:tc>
                  <a:txBody>
                    <a:bodyPr/>
                    <a:lstStyle/>
                    <a:p>
                      <a:pPr algn="l"/>
                      <a:r>
                        <a:rPr lang="en-US" sz="1800" dirty="0" err="1"/>
                        <a:t>Hiển</a:t>
                      </a:r>
                      <a:r>
                        <a:rPr lang="en-US" sz="1800" dirty="0"/>
                        <a:t> </a:t>
                      </a:r>
                      <a:r>
                        <a:rPr lang="en-US" sz="1800" dirty="0" err="1"/>
                        <a:t>thị</a:t>
                      </a:r>
                      <a:endParaRPr lang="en-US" sz="1800" dirty="0"/>
                    </a:p>
                  </a:txBody>
                  <a:tcPr marL="91153" marR="91153" marT="45577" marB="45577" anchor="ctr"/>
                </a:tc>
                <a:tc>
                  <a:txBody>
                    <a:bodyPr/>
                    <a:lstStyle/>
                    <a:p>
                      <a:pPr algn="l"/>
                      <a:r>
                        <a:rPr lang="en-US" sz="1800" dirty="0" err="1"/>
                        <a:t>Mô</a:t>
                      </a:r>
                      <a:r>
                        <a:rPr lang="en-US" sz="1800" dirty="0"/>
                        <a:t> </a:t>
                      </a:r>
                      <a:r>
                        <a:rPr lang="en-US" sz="1800" dirty="0" err="1"/>
                        <a:t>phỏng</a:t>
                      </a:r>
                      <a:r>
                        <a:rPr lang="en-US" sz="1800" dirty="0"/>
                        <a:t> </a:t>
                      </a:r>
                      <a:r>
                        <a:rPr lang="en-US" sz="1800" dirty="0" err="1"/>
                        <a:t>hệ</a:t>
                      </a:r>
                      <a:r>
                        <a:rPr lang="en-US" sz="1800" dirty="0"/>
                        <a:t> </a:t>
                      </a:r>
                      <a:r>
                        <a:rPr lang="en-US" sz="1800" dirty="0" err="1"/>
                        <a:t>thống</a:t>
                      </a:r>
                      <a:endParaRPr lang="en-US" sz="1800" dirty="0"/>
                    </a:p>
                  </a:txBody>
                  <a:tcPr marL="91153" marR="91153" marT="45577" marB="45577" anchor="ctr"/>
                </a:tc>
                <a:extLst>
                  <a:ext uri="{0D108BD9-81ED-4DB2-BD59-A6C34878D82A}">
                    <a16:rowId xmlns:a16="http://schemas.microsoft.com/office/drawing/2014/main" val="975692931"/>
                  </a:ext>
                </a:extLst>
              </a:tr>
              <a:tr h="708070">
                <a:tc>
                  <a:txBody>
                    <a:bodyPr/>
                    <a:lstStyle/>
                    <a:p>
                      <a:pPr algn="l"/>
                      <a:r>
                        <a:rPr lang="en-US" sz="1800" dirty="0" err="1"/>
                        <a:t>Nút</a:t>
                      </a:r>
                      <a:r>
                        <a:rPr lang="en-US" sz="1800" dirty="0"/>
                        <a:t> </a:t>
                      </a:r>
                      <a:r>
                        <a:rPr lang="en-US" sz="1800" dirty="0" err="1"/>
                        <a:t>cảm</a:t>
                      </a:r>
                      <a:r>
                        <a:rPr lang="en-US" sz="1800" dirty="0"/>
                        <a:t> </a:t>
                      </a:r>
                      <a:r>
                        <a:rPr lang="en-US" sz="1800" dirty="0" err="1"/>
                        <a:t>biến</a:t>
                      </a:r>
                      <a:endParaRPr lang="en-US" sz="1800" dirty="0"/>
                    </a:p>
                  </a:txBody>
                  <a:tcPr marL="91153" marR="91153" marT="45577" marB="45577" anchor="ctr"/>
                </a:tc>
                <a:tc>
                  <a:txBody>
                    <a:bodyPr/>
                    <a:lstStyle/>
                    <a:p>
                      <a:pPr algn="l"/>
                      <a:r>
                        <a:rPr lang="en-US" sz="1800" dirty="0" err="1"/>
                        <a:t>Lập</a:t>
                      </a:r>
                      <a:r>
                        <a:rPr lang="en-US" sz="1800" dirty="0"/>
                        <a:t> </a:t>
                      </a:r>
                      <a:r>
                        <a:rPr lang="en-US" sz="1800" dirty="0" err="1"/>
                        <a:t>trình</a:t>
                      </a:r>
                      <a:r>
                        <a:rPr lang="en-US" sz="1800" dirty="0"/>
                        <a:t> logic</a:t>
                      </a:r>
                    </a:p>
                  </a:txBody>
                  <a:tcPr marL="91153" marR="91153" marT="45577" marB="45577" anchor="ctr"/>
                </a:tc>
                <a:extLst>
                  <a:ext uri="{0D108BD9-81ED-4DB2-BD59-A6C34878D82A}">
                    <a16:rowId xmlns:a16="http://schemas.microsoft.com/office/drawing/2014/main" val="3474287474"/>
                  </a:ext>
                </a:extLst>
              </a:tr>
              <a:tr h="708070">
                <a:tc>
                  <a:txBody>
                    <a:bodyPr/>
                    <a:lstStyle/>
                    <a:p>
                      <a:pPr algn="l"/>
                      <a:r>
                        <a:rPr lang="en-US" sz="1800" dirty="0" err="1"/>
                        <a:t>Phím</a:t>
                      </a:r>
                      <a:r>
                        <a:rPr lang="en-US" sz="1800" dirty="0"/>
                        <a:t> </a:t>
                      </a:r>
                      <a:r>
                        <a:rPr lang="en-US" sz="1800" dirty="0" err="1"/>
                        <a:t>điều</a:t>
                      </a:r>
                      <a:r>
                        <a:rPr lang="en-US" sz="1800" dirty="0"/>
                        <a:t> </a:t>
                      </a:r>
                      <a:r>
                        <a:rPr lang="en-US" sz="1800" dirty="0" err="1"/>
                        <a:t>khiển</a:t>
                      </a:r>
                      <a:endParaRPr lang="en-US" sz="1800" dirty="0"/>
                    </a:p>
                  </a:txBody>
                  <a:tcPr marL="91153" marR="91153" marT="45577" marB="45577" anchor="ctr"/>
                </a:tc>
                <a:tc>
                  <a:txBody>
                    <a:bodyPr/>
                    <a:lstStyle/>
                    <a:p>
                      <a:pPr algn="l"/>
                      <a:r>
                        <a:rPr lang="en-US" sz="1700" dirty="0" err="1"/>
                        <a:t>Điều</a:t>
                      </a:r>
                      <a:r>
                        <a:rPr lang="en-US" sz="1700" dirty="0"/>
                        <a:t> </a:t>
                      </a:r>
                      <a:r>
                        <a:rPr lang="en-US" sz="1700" dirty="0" err="1"/>
                        <a:t>khiển</a:t>
                      </a:r>
                      <a:r>
                        <a:rPr lang="en-US" sz="1700" dirty="0"/>
                        <a:t> </a:t>
                      </a:r>
                      <a:r>
                        <a:rPr lang="en-US" sz="1700" dirty="0" err="1"/>
                        <a:t>hệ</a:t>
                      </a:r>
                      <a:r>
                        <a:rPr lang="en-US" sz="1700" dirty="0"/>
                        <a:t> </a:t>
                      </a:r>
                      <a:r>
                        <a:rPr lang="en-US" sz="1700" dirty="0" err="1"/>
                        <a:t>thống</a:t>
                      </a:r>
                      <a:endParaRPr lang="en-US" sz="1700" dirty="0"/>
                    </a:p>
                  </a:txBody>
                  <a:tcPr marL="91153" marR="91153" marT="45577" marB="45577" anchor="ctr"/>
                </a:tc>
                <a:extLst>
                  <a:ext uri="{0D108BD9-81ED-4DB2-BD59-A6C34878D82A}">
                    <a16:rowId xmlns:a16="http://schemas.microsoft.com/office/drawing/2014/main" val="2693723339"/>
                  </a:ext>
                </a:extLst>
              </a:tr>
              <a:tr h="708070">
                <a:tc>
                  <a:txBody>
                    <a:bodyPr/>
                    <a:lstStyle/>
                    <a:p>
                      <a:pPr algn="l"/>
                      <a:r>
                        <a:rPr lang="en-US" sz="1800" dirty="0" err="1"/>
                        <a:t>TBị</a:t>
                      </a:r>
                      <a:r>
                        <a:rPr lang="en-US" sz="1800" dirty="0"/>
                        <a:t> </a:t>
                      </a:r>
                      <a:r>
                        <a:rPr lang="en-US" sz="1800" dirty="0" err="1"/>
                        <a:t>điều</a:t>
                      </a:r>
                      <a:r>
                        <a:rPr lang="en-US" sz="1800" dirty="0"/>
                        <a:t> </a:t>
                      </a:r>
                      <a:r>
                        <a:rPr lang="en-US" sz="1800" dirty="0" err="1"/>
                        <a:t>khiển</a:t>
                      </a:r>
                      <a:r>
                        <a:rPr lang="en-US" sz="1800" dirty="0"/>
                        <a:t> </a:t>
                      </a:r>
                    </a:p>
                    <a:p>
                      <a:pPr algn="l"/>
                      <a:r>
                        <a:rPr lang="en-US" sz="1800" dirty="0" err="1"/>
                        <a:t>chấp</a:t>
                      </a:r>
                      <a:r>
                        <a:rPr lang="en-US" sz="1800" dirty="0"/>
                        <a:t> </a:t>
                      </a:r>
                      <a:r>
                        <a:rPr lang="en-US" sz="1800" dirty="0" err="1"/>
                        <a:t>hành</a:t>
                      </a:r>
                      <a:endParaRPr lang="en-US" sz="1800" dirty="0"/>
                    </a:p>
                  </a:txBody>
                  <a:tcPr marL="91153" marR="91153" marT="45577" marB="45577" anchor="ctr"/>
                </a:tc>
                <a:tc>
                  <a:txBody>
                    <a:bodyPr/>
                    <a:lstStyle/>
                    <a:p>
                      <a:pPr algn="l"/>
                      <a:endParaRPr lang="en-US" sz="1700" dirty="0"/>
                    </a:p>
                  </a:txBody>
                  <a:tcPr marL="91153" marR="91153" marT="45577" marB="45577" anchor="ctr"/>
                </a:tc>
                <a:extLst>
                  <a:ext uri="{0D108BD9-81ED-4DB2-BD59-A6C34878D82A}">
                    <a16:rowId xmlns:a16="http://schemas.microsoft.com/office/drawing/2014/main" val="290064369"/>
                  </a:ext>
                </a:extLst>
              </a:tr>
            </a:tbl>
          </a:graphicData>
        </a:graphic>
      </p:graphicFrame>
      <p:pic>
        <p:nvPicPr>
          <p:cNvPr id="1026" name="Picture 2" descr="Cấu tạo CPU máy tính gồm những gì? Loại CPU nào tốt nhất?">
            <a:extLst>
              <a:ext uri="{FF2B5EF4-FFF2-40B4-BE49-F238E27FC236}">
                <a16:creationId xmlns:a16="http://schemas.microsoft.com/office/drawing/2014/main" id="{2C0C726E-2937-4D15-8B85-0C3AC1E26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881" y="2515509"/>
            <a:ext cx="967986" cy="6206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289296-94D5-45D9-8CFF-0DBC8D821CC3}"/>
              </a:ext>
            </a:extLst>
          </p:cNvPr>
          <p:cNvPicPr>
            <a:picLocks noChangeAspect="1"/>
          </p:cNvPicPr>
          <p:nvPr/>
        </p:nvPicPr>
        <p:blipFill>
          <a:blip r:embed="rId3"/>
          <a:stretch>
            <a:fillRect/>
          </a:stretch>
        </p:blipFill>
        <p:spPr>
          <a:xfrm>
            <a:off x="7542019" y="3237010"/>
            <a:ext cx="749342" cy="593229"/>
          </a:xfrm>
          <a:prstGeom prst="rect">
            <a:avLst/>
          </a:prstGeom>
        </p:spPr>
      </p:pic>
      <p:pic>
        <p:nvPicPr>
          <p:cNvPr id="4098" name="Picture 2" descr="Elgato Stream Deck – Live Content Creation Controller with 15 Customizable  LCD Keys, Adjustable Stand, for Windows 10 and macOS 10.11 or later –  Tezonnix">
            <a:extLst>
              <a:ext uri="{FF2B5EF4-FFF2-40B4-BE49-F238E27FC236}">
                <a16:creationId xmlns:a16="http://schemas.microsoft.com/office/drawing/2014/main" id="{972F98DD-E65A-40DC-8D35-ED0E77C36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8387" y="4677738"/>
            <a:ext cx="782974" cy="5613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DA95ECD-D93F-47C5-B3F8-38C9319E9886}"/>
              </a:ext>
            </a:extLst>
          </p:cNvPr>
          <p:cNvPicPr>
            <a:picLocks noChangeAspect="1"/>
          </p:cNvPicPr>
          <p:nvPr/>
        </p:nvPicPr>
        <p:blipFill>
          <a:blip r:embed="rId5"/>
          <a:stretch>
            <a:fillRect/>
          </a:stretch>
        </p:blipFill>
        <p:spPr>
          <a:xfrm>
            <a:off x="10790834" y="2553102"/>
            <a:ext cx="690967" cy="545502"/>
          </a:xfrm>
          <a:prstGeom prst="rect">
            <a:avLst/>
          </a:prstGeom>
        </p:spPr>
      </p:pic>
      <p:pic>
        <p:nvPicPr>
          <p:cNvPr id="13" name="Picture 12">
            <a:extLst>
              <a:ext uri="{FF2B5EF4-FFF2-40B4-BE49-F238E27FC236}">
                <a16:creationId xmlns:a16="http://schemas.microsoft.com/office/drawing/2014/main" id="{7E2BD73C-28C1-466F-8EA6-047ACFC748CD}"/>
              </a:ext>
            </a:extLst>
          </p:cNvPr>
          <p:cNvPicPr>
            <a:picLocks noChangeAspect="1"/>
          </p:cNvPicPr>
          <p:nvPr/>
        </p:nvPicPr>
        <p:blipFill>
          <a:blip r:embed="rId6"/>
          <a:stretch>
            <a:fillRect/>
          </a:stretch>
        </p:blipFill>
        <p:spPr>
          <a:xfrm>
            <a:off x="10794288" y="3235318"/>
            <a:ext cx="693016" cy="575056"/>
          </a:xfrm>
          <a:prstGeom prst="rect">
            <a:avLst/>
          </a:prstGeom>
        </p:spPr>
      </p:pic>
      <p:pic>
        <p:nvPicPr>
          <p:cNvPr id="15" name="Picture 14">
            <a:extLst>
              <a:ext uri="{FF2B5EF4-FFF2-40B4-BE49-F238E27FC236}">
                <a16:creationId xmlns:a16="http://schemas.microsoft.com/office/drawing/2014/main" id="{2DC6FC39-B1EE-4086-AAAE-8F4C35D86979}"/>
              </a:ext>
            </a:extLst>
          </p:cNvPr>
          <p:cNvPicPr>
            <a:picLocks noChangeAspect="1"/>
          </p:cNvPicPr>
          <p:nvPr/>
        </p:nvPicPr>
        <p:blipFill>
          <a:blip r:embed="rId7"/>
          <a:stretch>
            <a:fillRect/>
          </a:stretch>
        </p:blipFill>
        <p:spPr>
          <a:xfrm>
            <a:off x="10818455" y="3959278"/>
            <a:ext cx="690969" cy="547017"/>
          </a:xfrm>
          <a:prstGeom prst="rect">
            <a:avLst/>
          </a:prstGeom>
        </p:spPr>
      </p:pic>
      <p:pic>
        <p:nvPicPr>
          <p:cNvPr id="17" name="Picture 16">
            <a:extLst>
              <a:ext uri="{FF2B5EF4-FFF2-40B4-BE49-F238E27FC236}">
                <a16:creationId xmlns:a16="http://schemas.microsoft.com/office/drawing/2014/main" id="{5D7D8EED-0BB7-4635-A695-7488247D9665}"/>
              </a:ext>
            </a:extLst>
          </p:cNvPr>
          <p:cNvPicPr>
            <a:picLocks noChangeAspect="1"/>
          </p:cNvPicPr>
          <p:nvPr/>
        </p:nvPicPr>
        <p:blipFill>
          <a:blip r:embed="rId8"/>
          <a:stretch>
            <a:fillRect/>
          </a:stretch>
        </p:blipFill>
        <p:spPr>
          <a:xfrm>
            <a:off x="10675199" y="4655199"/>
            <a:ext cx="977482" cy="547982"/>
          </a:xfrm>
          <a:prstGeom prst="rect">
            <a:avLst/>
          </a:prstGeom>
        </p:spPr>
      </p:pic>
      <p:pic>
        <p:nvPicPr>
          <p:cNvPr id="27" name="Picture 26">
            <a:extLst>
              <a:ext uri="{FF2B5EF4-FFF2-40B4-BE49-F238E27FC236}">
                <a16:creationId xmlns:a16="http://schemas.microsoft.com/office/drawing/2014/main" id="{FA365C68-D853-4314-B210-6EFCEC5E2E07}"/>
              </a:ext>
            </a:extLst>
          </p:cNvPr>
          <p:cNvPicPr>
            <a:picLocks noChangeAspect="1"/>
          </p:cNvPicPr>
          <p:nvPr/>
        </p:nvPicPr>
        <p:blipFill>
          <a:blip r:embed="rId9"/>
          <a:stretch>
            <a:fillRect/>
          </a:stretch>
        </p:blipFill>
        <p:spPr>
          <a:xfrm>
            <a:off x="7508387" y="5358286"/>
            <a:ext cx="781050" cy="571500"/>
          </a:xfrm>
          <a:prstGeom prst="rect">
            <a:avLst/>
          </a:prstGeom>
        </p:spPr>
      </p:pic>
      <p:pic>
        <p:nvPicPr>
          <p:cNvPr id="4" name="Picture 2" descr="2 Typical example of a Wireless Sensor Node (Courtesy: Crossbow Inc., USA)  | Download Scientific Diagram">
            <a:extLst>
              <a:ext uri="{FF2B5EF4-FFF2-40B4-BE49-F238E27FC236}">
                <a16:creationId xmlns:a16="http://schemas.microsoft.com/office/drawing/2014/main" id="{D428BB7D-34F4-46C2-AF80-03AC0258CB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10311" y="3913634"/>
            <a:ext cx="781050" cy="644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5579946"/>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C237CB-3FFD-48E5-B04F-03ACC8982FCA}"/>
              </a:ext>
            </a:extLst>
          </p:cNvPr>
          <p:cNvSpPr>
            <a:spLocks noGrp="1"/>
          </p:cNvSpPr>
          <p:nvPr>
            <p:ph type="title"/>
          </p:nvPr>
        </p:nvSpPr>
        <p:spPr>
          <a:xfrm>
            <a:off x="3001423" y="292459"/>
            <a:ext cx="5426158" cy="621941"/>
          </a:xfrm>
        </p:spPr>
        <p:txBody>
          <a:bodyPr/>
          <a:lstStyle/>
          <a:p>
            <a:r>
              <a:rPr lang="en-US" dirty="0"/>
              <a:t>b. </a:t>
            </a:r>
            <a:r>
              <a:rPr lang="en-US" dirty="0" err="1"/>
              <a:t>Các</a:t>
            </a:r>
            <a:r>
              <a:rPr lang="en-US" dirty="0"/>
              <a:t> </a:t>
            </a:r>
            <a:r>
              <a:rPr lang="en-US" dirty="0" err="1"/>
              <a:t>thiết</a:t>
            </a:r>
            <a:r>
              <a:rPr lang="en-US" dirty="0"/>
              <a:t> </a:t>
            </a:r>
            <a:r>
              <a:rPr lang="en-US" dirty="0" err="1"/>
              <a:t>bị</a:t>
            </a:r>
            <a:r>
              <a:rPr lang="en-US" dirty="0"/>
              <a:t> </a:t>
            </a:r>
            <a:r>
              <a:rPr lang="en-US" dirty="0" err="1"/>
              <a:t>chấp</a:t>
            </a:r>
            <a:r>
              <a:rPr lang="en-US" dirty="0"/>
              <a:t> </a:t>
            </a:r>
            <a:r>
              <a:rPr lang="en-US" dirty="0" err="1"/>
              <a:t>hành</a:t>
            </a:r>
            <a:endParaRPr lang="en-US" dirty="0"/>
          </a:p>
        </p:txBody>
      </p:sp>
      <p:sp>
        <p:nvSpPr>
          <p:cNvPr id="7" name="Text Placeholder 6">
            <a:extLst>
              <a:ext uri="{FF2B5EF4-FFF2-40B4-BE49-F238E27FC236}">
                <a16:creationId xmlns:a16="http://schemas.microsoft.com/office/drawing/2014/main" id="{AAFA8AF6-DD18-4D36-B1EA-FF86700797FB}"/>
              </a:ext>
            </a:extLst>
          </p:cNvPr>
          <p:cNvSpPr>
            <a:spLocks noGrp="1"/>
          </p:cNvSpPr>
          <p:nvPr>
            <p:ph type="body" sz="half" idx="2"/>
          </p:nvPr>
        </p:nvSpPr>
        <p:spPr>
          <a:xfrm>
            <a:off x="1792824" y="463163"/>
            <a:ext cx="5911989" cy="1828800"/>
          </a:xfrm>
        </p:spPr>
        <p:txBody>
          <a:bodyPr/>
          <a:lstStyle/>
          <a:p>
            <a:r>
              <a:rPr lang="en-US" dirty="0"/>
              <a:t>Bao </a:t>
            </a:r>
            <a:r>
              <a:rPr lang="en-US" dirty="0" err="1"/>
              <a:t>gồm</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kết</a:t>
            </a:r>
            <a:r>
              <a:rPr lang="en-US" dirty="0"/>
              <a:t> </a:t>
            </a:r>
            <a:r>
              <a:rPr lang="en-US" dirty="0" err="1"/>
              <a:t>nối</a:t>
            </a:r>
            <a:r>
              <a:rPr lang="en-US" dirty="0"/>
              <a:t> </a:t>
            </a:r>
            <a:r>
              <a:rPr lang="en-US" dirty="0" err="1"/>
              <a:t>mở</a:t>
            </a:r>
            <a:r>
              <a:rPr lang="en-US" dirty="0"/>
              <a:t> </a:t>
            </a:r>
            <a:r>
              <a:rPr lang="en-US" dirty="0" err="1"/>
              <a:t>rộng</a:t>
            </a:r>
            <a:r>
              <a:rPr lang="en-US" dirty="0"/>
              <a:t> </a:t>
            </a:r>
            <a:r>
              <a:rPr lang="en-US" dirty="0" err="1"/>
              <a:t>giám</a:t>
            </a:r>
            <a:r>
              <a:rPr lang="en-US" dirty="0"/>
              <a:t> </a:t>
            </a:r>
            <a:r>
              <a:rPr lang="en-US" dirty="0" err="1"/>
              <a:t>sát</a:t>
            </a:r>
            <a:r>
              <a:rPr lang="en-US" dirty="0"/>
              <a:t>, </a:t>
            </a:r>
            <a:r>
              <a:rPr lang="en-US" dirty="0" err="1"/>
              <a:t>cảm</a:t>
            </a:r>
            <a:r>
              <a:rPr lang="en-US" dirty="0"/>
              <a:t> </a:t>
            </a:r>
            <a:r>
              <a:rPr lang="en-US" dirty="0" err="1"/>
              <a:t>biến</a:t>
            </a:r>
            <a:r>
              <a:rPr lang="en-US" dirty="0"/>
              <a:t>,</a:t>
            </a:r>
          </a:p>
        </p:txBody>
      </p:sp>
      <p:pic>
        <p:nvPicPr>
          <p:cNvPr id="1026" name="Picture 2" descr="Lora Cảm Biến Cảm Biến Nhiệt Độ Cho Hồ Bơi Lora Module 433 Mhz - Buy Lora  Module 433 Mhz,Lora Cảm Biến,Cảm Biến Nhiệt Độ Cho Hồ Bơi Product on  Alibaba.com">
            <a:extLst>
              <a:ext uri="{FF2B5EF4-FFF2-40B4-BE49-F238E27FC236}">
                <a16:creationId xmlns:a16="http://schemas.microsoft.com/office/drawing/2014/main" id="{4EDD4C93-0FC5-4345-822F-EDDF5830C9E5}"/>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20838" b="20838"/>
          <a:stretch>
            <a:fillRect/>
          </a:stretch>
        </p:blipFill>
        <p:spPr bwMode="auto">
          <a:xfrm>
            <a:off x="3741338" y="2087356"/>
            <a:ext cx="1973164" cy="11508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Độ PH Đất Cảm Biến Dò RS485/GPRS/4G/Lora Nông Nghiệp Nhà Kính 0 5V 0 10V NB  IOT Giá Trị PH Phát IP68 Đất Bút Thử Điện| | - AliExpress">
            <a:extLst>
              <a:ext uri="{FF2B5EF4-FFF2-40B4-BE49-F238E27FC236}">
                <a16:creationId xmlns:a16="http://schemas.microsoft.com/office/drawing/2014/main" id="{9BD9AF4A-797C-4230-A112-D4FDD0A59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502" y="4072372"/>
            <a:ext cx="1919834" cy="162226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hiết bị kiểm tra từ tính của Trung Quốc với các nhà sản xuất công nghệ LoRa  - Thiết bị IoT có giá thành thấp - Reallin Electron">
            <a:extLst>
              <a:ext uri="{FF2B5EF4-FFF2-40B4-BE49-F238E27FC236}">
                <a16:creationId xmlns:a16="http://schemas.microsoft.com/office/drawing/2014/main" id="{6CC74417-02A5-43B7-9756-51EAD2E3C9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19" t="4633" r="16945" b="40226"/>
          <a:stretch/>
        </p:blipFill>
        <p:spPr bwMode="auto">
          <a:xfrm>
            <a:off x="6849508" y="1722906"/>
            <a:ext cx="1710610" cy="16222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C4DFC6C-5B59-49FE-B8D1-FDD3C315D99C}"/>
              </a:ext>
            </a:extLst>
          </p:cNvPr>
          <p:cNvSpPr txBox="1"/>
          <p:nvPr/>
        </p:nvSpPr>
        <p:spPr>
          <a:xfrm>
            <a:off x="3741338" y="3406176"/>
            <a:ext cx="1973164" cy="369332"/>
          </a:xfrm>
          <a:prstGeom prst="rect">
            <a:avLst/>
          </a:prstGeom>
          <a:noFill/>
        </p:spPr>
        <p:txBody>
          <a:bodyPr wrap="square" rtlCol="0">
            <a:spAutoFit/>
          </a:bodyPr>
          <a:lstStyle/>
          <a:p>
            <a:r>
              <a:rPr lang="en-US" dirty="0" err="1"/>
              <a:t>Cảm</a:t>
            </a:r>
            <a:r>
              <a:rPr lang="en-US" dirty="0"/>
              <a:t> </a:t>
            </a:r>
            <a:r>
              <a:rPr lang="en-US" dirty="0" err="1"/>
              <a:t>biến</a:t>
            </a:r>
            <a:r>
              <a:rPr lang="en-US" dirty="0"/>
              <a:t> </a:t>
            </a:r>
            <a:r>
              <a:rPr lang="en-US" dirty="0" err="1"/>
              <a:t>nhiệt</a:t>
            </a:r>
            <a:r>
              <a:rPr lang="en-US" dirty="0"/>
              <a:t> </a:t>
            </a:r>
            <a:r>
              <a:rPr lang="en-US" dirty="0" err="1"/>
              <a:t>độ</a:t>
            </a:r>
            <a:endParaRPr lang="en-US" dirty="0"/>
          </a:p>
        </p:txBody>
      </p:sp>
      <p:sp>
        <p:nvSpPr>
          <p:cNvPr id="3" name="TextBox 2">
            <a:extLst>
              <a:ext uri="{FF2B5EF4-FFF2-40B4-BE49-F238E27FC236}">
                <a16:creationId xmlns:a16="http://schemas.microsoft.com/office/drawing/2014/main" id="{D63A7951-0758-43F9-929B-45DB30002C56}"/>
              </a:ext>
            </a:extLst>
          </p:cNvPr>
          <p:cNvSpPr txBox="1"/>
          <p:nvPr/>
        </p:nvSpPr>
        <p:spPr>
          <a:xfrm>
            <a:off x="9051236" y="5230001"/>
            <a:ext cx="3355450" cy="369332"/>
          </a:xfrm>
          <a:prstGeom prst="rect">
            <a:avLst/>
          </a:prstGeom>
          <a:noFill/>
        </p:spPr>
        <p:txBody>
          <a:bodyPr wrap="square" rtlCol="0">
            <a:spAutoFit/>
          </a:bodyPr>
          <a:lstStyle/>
          <a:p>
            <a:r>
              <a:rPr lang="en-US" dirty="0" err="1"/>
              <a:t>Cảm</a:t>
            </a:r>
            <a:r>
              <a:rPr lang="en-US" dirty="0"/>
              <a:t> </a:t>
            </a:r>
            <a:r>
              <a:rPr lang="en-US" dirty="0" err="1"/>
              <a:t>biến</a:t>
            </a:r>
            <a:r>
              <a:rPr lang="en-US" dirty="0"/>
              <a:t> </a:t>
            </a:r>
            <a:r>
              <a:rPr lang="en-US" dirty="0" err="1"/>
              <a:t>khoảng</a:t>
            </a:r>
            <a:r>
              <a:rPr lang="en-US" dirty="0"/>
              <a:t> </a:t>
            </a:r>
            <a:r>
              <a:rPr lang="en-US" dirty="0" err="1"/>
              <a:t>cách</a:t>
            </a:r>
            <a:endParaRPr lang="en-US" dirty="0"/>
          </a:p>
        </p:txBody>
      </p:sp>
      <p:sp>
        <p:nvSpPr>
          <p:cNvPr id="4" name="TextBox 3">
            <a:extLst>
              <a:ext uri="{FF2B5EF4-FFF2-40B4-BE49-F238E27FC236}">
                <a16:creationId xmlns:a16="http://schemas.microsoft.com/office/drawing/2014/main" id="{E8DB1514-DE37-455A-82A9-6F148F6D9685}"/>
              </a:ext>
            </a:extLst>
          </p:cNvPr>
          <p:cNvSpPr txBox="1"/>
          <p:nvPr/>
        </p:nvSpPr>
        <p:spPr>
          <a:xfrm>
            <a:off x="7052807" y="3429000"/>
            <a:ext cx="2282024" cy="369332"/>
          </a:xfrm>
          <a:prstGeom prst="rect">
            <a:avLst/>
          </a:prstGeom>
          <a:noFill/>
        </p:spPr>
        <p:txBody>
          <a:bodyPr wrap="square" rtlCol="0">
            <a:spAutoFit/>
          </a:bodyPr>
          <a:lstStyle/>
          <a:p>
            <a:r>
              <a:rPr lang="en-US" dirty="0" err="1"/>
              <a:t>Cảm</a:t>
            </a:r>
            <a:r>
              <a:rPr lang="en-US" dirty="0"/>
              <a:t> </a:t>
            </a:r>
            <a:r>
              <a:rPr lang="en-US" dirty="0" err="1"/>
              <a:t>biến</a:t>
            </a:r>
            <a:r>
              <a:rPr lang="en-US" dirty="0"/>
              <a:t> </a:t>
            </a:r>
            <a:r>
              <a:rPr lang="en-US" dirty="0" err="1"/>
              <a:t>từ</a:t>
            </a:r>
            <a:endParaRPr lang="en-US" dirty="0"/>
          </a:p>
        </p:txBody>
      </p:sp>
      <p:pic>
        <p:nvPicPr>
          <p:cNvPr id="8" name="Picture 7">
            <a:extLst>
              <a:ext uri="{FF2B5EF4-FFF2-40B4-BE49-F238E27FC236}">
                <a16:creationId xmlns:a16="http://schemas.microsoft.com/office/drawing/2014/main" id="{4B767F6A-4814-431A-83F2-D51C5E0AF0B2}"/>
              </a:ext>
            </a:extLst>
          </p:cNvPr>
          <p:cNvPicPr>
            <a:picLocks noChangeAspect="1"/>
          </p:cNvPicPr>
          <p:nvPr/>
        </p:nvPicPr>
        <p:blipFill>
          <a:blip r:embed="rId5"/>
          <a:stretch>
            <a:fillRect/>
          </a:stretch>
        </p:blipFill>
        <p:spPr>
          <a:xfrm>
            <a:off x="2563757" y="3565639"/>
            <a:ext cx="803868" cy="2829198"/>
          </a:xfrm>
          <a:prstGeom prst="rect">
            <a:avLst/>
          </a:prstGeom>
        </p:spPr>
      </p:pic>
      <p:sp>
        <p:nvSpPr>
          <p:cNvPr id="9" name="TextBox 8">
            <a:extLst>
              <a:ext uri="{FF2B5EF4-FFF2-40B4-BE49-F238E27FC236}">
                <a16:creationId xmlns:a16="http://schemas.microsoft.com/office/drawing/2014/main" id="{E07F6A0A-5B94-4001-8737-48978E4A21ED}"/>
              </a:ext>
            </a:extLst>
          </p:cNvPr>
          <p:cNvSpPr txBox="1"/>
          <p:nvPr/>
        </p:nvSpPr>
        <p:spPr>
          <a:xfrm>
            <a:off x="3877856" y="4808508"/>
            <a:ext cx="1374774" cy="646331"/>
          </a:xfrm>
          <a:prstGeom prst="rect">
            <a:avLst/>
          </a:prstGeom>
          <a:noFill/>
        </p:spPr>
        <p:txBody>
          <a:bodyPr wrap="square" rtlCol="0">
            <a:spAutoFit/>
          </a:bodyPr>
          <a:lstStyle/>
          <a:p>
            <a:r>
              <a:rPr lang="en-US" dirty="0" err="1"/>
              <a:t>Cảm</a:t>
            </a:r>
            <a:r>
              <a:rPr lang="en-US" dirty="0"/>
              <a:t> </a:t>
            </a:r>
            <a:r>
              <a:rPr lang="en-US" dirty="0" err="1"/>
              <a:t>biến</a:t>
            </a:r>
            <a:r>
              <a:rPr lang="en-US" dirty="0"/>
              <a:t> </a:t>
            </a:r>
            <a:r>
              <a:rPr lang="en-US" dirty="0" err="1"/>
              <a:t>khí</a:t>
            </a:r>
            <a:r>
              <a:rPr lang="en-US" dirty="0"/>
              <a:t> gas</a:t>
            </a:r>
          </a:p>
        </p:txBody>
      </p:sp>
      <p:pic>
        <p:nvPicPr>
          <p:cNvPr id="11" name="Picture 10">
            <a:extLst>
              <a:ext uri="{FF2B5EF4-FFF2-40B4-BE49-F238E27FC236}">
                <a16:creationId xmlns:a16="http://schemas.microsoft.com/office/drawing/2014/main" id="{25088590-AE7D-45FA-978B-9E7E1FA12F0F}"/>
              </a:ext>
            </a:extLst>
          </p:cNvPr>
          <p:cNvPicPr>
            <a:picLocks noChangeAspect="1"/>
          </p:cNvPicPr>
          <p:nvPr/>
        </p:nvPicPr>
        <p:blipFill>
          <a:blip r:embed="rId6"/>
          <a:stretch>
            <a:fillRect/>
          </a:stretch>
        </p:blipFill>
        <p:spPr>
          <a:xfrm>
            <a:off x="9334831" y="3613666"/>
            <a:ext cx="1699331" cy="1559227"/>
          </a:xfrm>
          <a:prstGeom prst="rect">
            <a:avLst/>
          </a:prstGeom>
        </p:spPr>
      </p:pic>
      <p:sp>
        <p:nvSpPr>
          <p:cNvPr id="12" name="TextBox 11">
            <a:extLst>
              <a:ext uri="{FF2B5EF4-FFF2-40B4-BE49-F238E27FC236}">
                <a16:creationId xmlns:a16="http://schemas.microsoft.com/office/drawing/2014/main" id="{05AD649E-86C1-461C-A8A8-1B6DB3FA84B7}"/>
              </a:ext>
            </a:extLst>
          </p:cNvPr>
          <p:cNvSpPr txBox="1"/>
          <p:nvPr/>
        </p:nvSpPr>
        <p:spPr>
          <a:xfrm>
            <a:off x="6425193" y="6121072"/>
            <a:ext cx="3355450" cy="369332"/>
          </a:xfrm>
          <a:prstGeom prst="rect">
            <a:avLst/>
          </a:prstGeom>
          <a:noFill/>
        </p:spPr>
        <p:txBody>
          <a:bodyPr wrap="square" rtlCol="0">
            <a:spAutoFit/>
          </a:bodyPr>
          <a:lstStyle/>
          <a:p>
            <a:r>
              <a:rPr lang="en-US" dirty="0" err="1"/>
              <a:t>Cảm</a:t>
            </a:r>
            <a:r>
              <a:rPr lang="en-US" dirty="0"/>
              <a:t> </a:t>
            </a:r>
            <a:r>
              <a:rPr lang="en-US" dirty="0" err="1"/>
              <a:t>biến</a:t>
            </a:r>
            <a:r>
              <a:rPr lang="en-US" dirty="0"/>
              <a:t> Ph</a:t>
            </a:r>
          </a:p>
        </p:txBody>
      </p:sp>
    </p:spTree>
    <p:extLst>
      <p:ext uri="{BB962C8B-B14F-4D97-AF65-F5344CB8AC3E}">
        <p14:creationId xmlns:p14="http://schemas.microsoft.com/office/powerpoint/2010/main" val="277945090"/>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24781" y="33020"/>
            <a:ext cx="9144000" cy="785611"/>
          </a:xfrm>
        </p:spPr>
        <p:txBody>
          <a:bodyPr>
            <a:normAutofit/>
          </a:bodyPr>
          <a:lstStyle/>
          <a:p>
            <a:pPr algn="ctr"/>
            <a:r>
              <a:rPr lang="en-US" sz="3200" b="1" dirty="0">
                <a:latin typeface="Arial" panose="020B0604020202020204" pitchFamily="34" charset="0"/>
                <a:cs typeface="Arial" panose="020B0604020202020204" pitchFamily="34" charset="0"/>
              </a:rPr>
              <a:t>B.BIẾN ĐỔI ARDUINO THÀNH PLC</a:t>
            </a:r>
          </a:p>
        </p:txBody>
      </p:sp>
      <p:sp>
        <p:nvSpPr>
          <p:cNvPr id="3" name="Subtitle 2"/>
          <p:cNvSpPr>
            <a:spLocks noGrp="1"/>
          </p:cNvSpPr>
          <p:nvPr>
            <p:ph type="subTitle" idx="1"/>
          </p:nvPr>
        </p:nvSpPr>
        <p:spPr>
          <a:xfrm>
            <a:off x="2224781" y="1089316"/>
            <a:ext cx="5263414" cy="3202039"/>
          </a:xfrm>
        </p:spPr>
        <p:txBody>
          <a:bodyPr>
            <a:normAutofit/>
          </a:bodyPr>
          <a:lstStyle/>
          <a:p>
            <a:pPr algn="l"/>
            <a:r>
              <a:rPr lang="vi-VN" sz="1600" dirty="0">
                <a:latin typeface="+mj-lt"/>
              </a:rPr>
              <a:t>Để </a:t>
            </a:r>
            <a:r>
              <a:rPr lang="en-US" sz="1600" dirty="0" err="1">
                <a:latin typeface="Arial" panose="020B0604020202020204" pitchFamily="34" charset="0"/>
                <a:cs typeface="Arial" panose="020B0604020202020204" pitchFamily="34" charset="0"/>
              </a:rPr>
              <a:t>chuyển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đổi</a:t>
            </a:r>
            <a:r>
              <a:rPr lang="vi-VN" sz="1600" dirty="0">
                <a:latin typeface="Arial" panose="020B0604020202020204" pitchFamily="34" charset="0"/>
                <a:cs typeface="Arial" panose="020B0604020202020204" pitchFamily="34" charset="0"/>
              </a:rPr>
              <a:t> </a:t>
            </a:r>
            <a:r>
              <a:rPr lang="vi-VN" sz="1600" dirty="0">
                <a:latin typeface="+mj-lt"/>
              </a:rPr>
              <a:t>Arduino thành PLC ta sẽ có 2 cách:</a:t>
            </a:r>
          </a:p>
          <a:p>
            <a:pPr marL="342900" indent="-342900" algn="l">
              <a:buFont typeface="Arial" panose="020B0604020202020204" pitchFamily="34" charset="0"/>
              <a:buChar char="•"/>
            </a:pPr>
            <a:r>
              <a:rPr lang="vi-VN" sz="1600" dirty="0">
                <a:latin typeface="+mj-lt"/>
              </a:rPr>
              <a:t>Đầu tiên là viết chương trình dùng </a:t>
            </a:r>
            <a:r>
              <a:rPr lang="vi-VN" sz="1600" dirty="0">
                <a:latin typeface="+mj-lt"/>
                <a:hlinkClick r:id="rId2"/>
              </a:rPr>
              <a:t>LDmicro</a:t>
            </a:r>
            <a:r>
              <a:rPr lang="vi-VN" sz="1600" dirty="0">
                <a:latin typeface="+mj-lt"/>
              </a:rPr>
              <a:t> (sử dụng ngôn ngữ ladder)</a:t>
            </a:r>
            <a:r>
              <a:rPr lang="en-US" sz="1600" dirty="0">
                <a:latin typeface="+mj-lt"/>
              </a:rPr>
              <a:t>.</a:t>
            </a:r>
          </a:p>
          <a:p>
            <a:pPr algn="l"/>
            <a:r>
              <a:rPr lang="en-US" sz="1600" dirty="0">
                <a:latin typeface="+mj-lt"/>
              </a:rPr>
              <a:t>   </a:t>
            </a:r>
            <a:r>
              <a:rPr lang="vi-VN" sz="1600" dirty="0">
                <a:latin typeface="+mj-lt"/>
              </a:rPr>
              <a:t>Chương trình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này</a:t>
            </a:r>
            <a:r>
              <a:rPr lang="vi-VN" sz="1600" dirty="0">
                <a:latin typeface="Arial" panose="020B0604020202020204" pitchFamily="34" charset="0"/>
                <a:cs typeface="Arial" panose="020B0604020202020204" pitchFamily="34" charset="0"/>
              </a:rPr>
              <a:t> </a:t>
            </a:r>
            <a:r>
              <a:rPr lang="vi-VN" sz="1600" dirty="0">
                <a:latin typeface="+mj-lt"/>
              </a:rPr>
              <a:t>bạn chỉ cần</a:t>
            </a:r>
            <a:r>
              <a:rPr lang="en-US" sz="1600" dirty="0">
                <a:latin typeface="+mj-lt"/>
              </a:rPr>
              <a:t> </a:t>
            </a:r>
            <a:r>
              <a:rPr lang="vi-VN" sz="1600" dirty="0">
                <a:latin typeface="+mj-lt"/>
              </a:rPr>
              <a:t>vào mục Instruction sẽ thấy các lệnh giống như PLC để có thể thêm vào. Chúng ta thử</a:t>
            </a:r>
            <a:r>
              <a:rPr lang="en-US" sz="1600" dirty="0">
                <a:latin typeface="+mj-lt"/>
              </a:rPr>
              <a:t> </a:t>
            </a:r>
            <a:r>
              <a:rPr lang="vi-VN" sz="1600" dirty="0">
                <a:latin typeface="+mj-lt"/>
              </a:rPr>
              <a:t>đi vào một ví dụ đơn giản cụ thể là ấn nút điều khiển LED để mọi người có thể hình dung được rõ hơn</a:t>
            </a:r>
            <a:r>
              <a:rPr lang="en-US" sz="1600" dirty="0">
                <a:latin typeface="+mj-lt"/>
              </a:rPr>
              <a:t>.</a:t>
            </a:r>
            <a:endParaRPr lang="vi-VN" sz="1600" dirty="0">
              <a:latin typeface="+mj-lt"/>
            </a:endParaRPr>
          </a:p>
          <a:p>
            <a:pPr algn="l"/>
            <a:endParaRPr lang="en-US" sz="1600" dirty="0">
              <a:latin typeface="+mj-lt"/>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1319" y="1104520"/>
            <a:ext cx="3822183" cy="2318495"/>
          </a:xfrm>
          <a:prstGeom prst="rect">
            <a:avLst/>
          </a:prstGeom>
        </p:spPr>
      </p:pic>
      <p:pic>
        <p:nvPicPr>
          <p:cNvPr id="7" name="Picture 6"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1192" y="3798333"/>
            <a:ext cx="3515036" cy="2467468"/>
          </a:xfrm>
          <a:prstGeom prst="rect">
            <a:avLst/>
          </a:prstGeom>
        </p:spPr>
      </p:pic>
      <p:sp>
        <p:nvSpPr>
          <p:cNvPr id="8" name="Rectangle 7"/>
          <p:cNvSpPr/>
          <p:nvPr/>
        </p:nvSpPr>
        <p:spPr>
          <a:xfrm>
            <a:off x="3988986" y="2690336"/>
            <a:ext cx="5155013" cy="369332"/>
          </a:xfrm>
          <a:prstGeom prst="rect">
            <a:avLst/>
          </a:prstGeom>
        </p:spPr>
        <p:txBody>
          <a:bodyPr wrap="square">
            <a:spAutoFit/>
          </a:bodyPr>
          <a:lstStyle/>
          <a:p>
            <a:r>
              <a:rPr lang="vi-VN" dirty="0"/>
              <a:t>.</a:t>
            </a:r>
          </a:p>
        </p:txBody>
      </p:sp>
      <p:sp>
        <p:nvSpPr>
          <p:cNvPr id="9" name="Rectangle 8"/>
          <p:cNvSpPr/>
          <p:nvPr/>
        </p:nvSpPr>
        <p:spPr>
          <a:xfrm>
            <a:off x="9143999" y="3994792"/>
            <a:ext cx="2571828" cy="2436564"/>
          </a:xfrm>
          <a:prstGeom prst="rect">
            <a:avLst/>
          </a:prstGeom>
        </p:spPr>
        <p:txBody>
          <a:bodyPr wrap="square">
            <a:spAutoFit/>
          </a:bodyPr>
          <a:lstStyle/>
          <a:p>
            <a:pPr marL="342900" lvl="0" indent="-342900">
              <a:lnSpc>
                <a:spcPct val="90000"/>
              </a:lnSpc>
              <a:spcBef>
                <a:spcPts val="1000"/>
              </a:spcBef>
              <a:buFont typeface="Arial" panose="020B0604020202020204" pitchFamily="34" charset="0"/>
              <a:buChar char="•"/>
            </a:pPr>
            <a:r>
              <a:rPr lang="vi-VN" sz="1600" dirty="0">
                <a:solidFill>
                  <a:prstClr val="black"/>
                </a:solidFill>
              </a:rPr>
              <a:t>Cách 2 là sử dụng </a:t>
            </a:r>
            <a:r>
              <a:rPr lang="vi-VN" sz="1600" dirty="0">
                <a:solidFill>
                  <a:prstClr val="black"/>
                </a:solidFill>
                <a:hlinkClick r:id="rId5"/>
              </a:rPr>
              <a:t>plcLIB</a:t>
            </a:r>
            <a:r>
              <a:rPr lang="vi-VN" sz="1600" dirty="0">
                <a:solidFill>
                  <a:prstClr val="black"/>
                </a:solidFill>
              </a:rPr>
              <a:t>.</a:t>
            </a:r>
            <a:endParaRPr lang="en-US" sz="1600" dirty="0">
              <a:solidFill>
                <a:prstClr val="black"/>
              </a:solidFill>
            </a:endParaRPr>
          </a:p>
          <a:p>
            <a:pPr lvl="0">
              <a:lnSpc>
                <a:spcPct val="90000"/>
              </a:lnSpc>
              <a:spcBef>
                <a:spcPts val="1000"/>
              </a:spcBef>
            </a:pPr>
            <a:r>
              <a:rPr lang="en-US" sz="1600" dirty="0">
                <a:solidFill>
                  <a:prstClr val="black"/>
                </a:solidFill>
              </a:rPr>
              <a:t>   Ở</a:t>
            </a:r>
            <a:r>
              <a:rPr lang="vi-VN" sz="1600" dirty="0">
                <a:solidFill>
                  <a:prstClr val="black"/>
                </a:solidFill>
              </a:rPr>
              <a:t> phương án sử dụng LDMicro thì qua nhiều bước</a:t>
            </a:r>
            <a:r>
              <a:rPr lang="en-US" sz="1600" dirty="0">
                <a:solidFill>
                  <a:prstClr val="black"/>
                </a:solidFill>
              </a:rPr>
              <a:t> </a:t>
            </a:r>
            <a:r>
              <a:rPr lang="en-US" sz="1600" dirty="0" err="1">
                <a:solidFill>
                  <a:prstClr val="black"/>
                </a:solidFill>
                <a:latin typeface="Arial" panose="020B0604020202020204" pitchFamily="34" charset="0"/>
                <a:cs typeface="Arial" panose="020B0604020202020204" pitchFamily="34" charset="0"/>
              </a:rPr>
              <a:t>phức</a:t>
            </a:r>
            <a:r>
              <a:rPr lang="en-US" sz="1600" dirty="0">
                <a:solidFill>
                  <a:prstClr val="black"/>
                </a:solidFill>
                <a:latin typeface="Arial" panose="020B0604020202020204" pitchFamily="34" charset="0"/>
                <a:cs typeface="Arial" panose="020B0604020202020204" pitchFamily="34" charset="0"/>
              </a:rPr>
              <a:t> </a:t>
            </a:r>
            <a:r>
              <a:rPr lang="en-US" sz="1600" dirty="0" err="1">
                <a:solidFill>
                  <a:prstClr val="black"/>
                </a:solidFill>
                <a:latin typeface="Arial" panose="020B0604020202020204" pitchFamily="34" charset="0"/>
                <a:cs typeface="Arial" panose="020B0604020202020204" pitchFamily="34" charset="0"/>
              </a:rPr>
              <a:t>tạp</a:t>
            </a:r>
            <a:r>
              <a:rPr lang="vi-VN" sz="1600" dirty="0">
                <a:solidFill>
                  <a:prstClr val="black"/>
                </a:solidFill>
              </a:rPr>
              <a:t> thì với plcLIB có thể thuận lợi hơn được bất nhiêu.</a:t>
            </a:r>
            <a:r>
              <a:rPr lang="en-US" sz="1600" dirty="0">
                <a:solidFill>
                  <a:prstClr val="black"/>
                </a:solidFill>
              </a:rPr>
              <a:t> </a:t>
            </a:r>
            <a:r>
              <a:rPr lang="vi-VN" sz="1600" dirty="0">
                <a:solidFill>
                  <a:prstClr val="black"/>
                </a:solidFill>
              </a:rPr>
              <a:t>Chỉ việc copy đưa vào thư mục library của Arduino sau đó sử dụng.</a:t>
            </a:r>
          </a:p>
        </p:txBody>
      </p:sp>
    </p:spTree>
    <p:extLst>
      <p:ext uri="{BB962C8B-B14F-4D97-AF65-F5344CB8AC3E}">
        <p14:creationId xmlns:p14="http://schemas.microsoft.com/office/powerpoint/2010/main" val="200556066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C6093-298B-4E4C-8755-804F16241CBF}"/>
              </a:ext>
            </a:extLst>
          </p:cNvPr>
          <p:cNvSpPr>
            <a:spLocks noGrp="1"/>
          </p:cNvSpPr>
          <p:nvPr>
            <p:ph type="title"/>
          </p:nvPr>
        </p:nvSpPr>
        <p:spPr>
          <a:xfrm>
            <a:off x="1829740" y="190500"/>
            <a:ext cx="9327851" cy="1752599"/>
          </a:xfrm>
        </p:spPr>
        <p:txBody>
          <a:bodyPr>
            <a:normAutofit/>
          </a:bodyPr>
          <a:lstStyle/>
          <a:p>
            <a:r>
              <a:rPr lang="en-US" sz="3200" dirty="0"/>
              <a:t>C. LỰA CHỌN CÁC MÁY TRẠM CON SỬ DỤNG ARDUINO LÀM PLC</a:t>
            </a:r>
          </a:p>
        </p:txBody>
      </p:sp>
      <p:sp>
        <p:nvSpPr>
          <p:cNvPr id="3" name="Content Placeholder 2">
            <a:extLst>
              <a:ext uri="{FF2B5EF4-FFF2-40B4-BE49-F238E27FC236}">
                <a16:creationId xmlns:a16="http://schemas.microsoft.com/office/drawing/2014/main" id="{8597E88A-EFAF-49CE-93EE-73F80805FBDA}"/>
              </a:ext>
            </a:extLst>
          </p:cNvPr>
          <p:cNvSpPr>
            <a:spLocks noGrp="1"/>
          </p:cNvSpPr>
          <p:nvPr>
            <p:ph idx="1"/>
          </p:nvPr>
        </p:nvSpPr>
        <p:spPr>
          <a:xfrm>
            <a:off x="1494518" y="2451372"/>
            <a:ext cx="4780565" cy="3124201"/>
          </a:xfrm>
        </p:spPr>
        <p:txBody>
          <a:bodyPr>
            <a:noAutofit/>
          </a:bodyPr>
          <a:lstStyle/>
          <a:p>
            <a:r>
              <a:rPr lang="en-US" sz="1600" dirty="0" err="1">
                <a:latin typeface="Arial" panose="020B0604020202020204" pitchFamily="34" charset="0"/>
                <a:cs typeface="Arial" panose="020B0604020202020204" pitchFamily="34" charset="0"/>
              </a:rPr>
              <a:t>Trong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thống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quản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tòa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minh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rất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điều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khiển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bằng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máy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chủ</a:t>
            </a:r>
            <a:r>
              <a:rPr lang="en-US" sz="1600" dirty="0">
                <a:latin typeface="Arial" panose="020B0604020202020204" pitchFamily="34" charset="0"/>
                <a:cs typeface="Arial" panose="020B0604020202020204" pitchFamily="34" charset="0"/>
              </a:rPr>
              <a:t> Master </a:t>
            </a:r>
            <a:r>
              <a:rPr lang="en-US" sz="1600" dirty="0" err="1">
                <a:latin typeface="Arial" panose="020B0604020202020204" pitchFamily="34" charset="0"/>
                <a:cs typeface="Arial" panose="020B0604020202020204" pitchFamily="34" charset="0"/>
              </a:rPr>
              <a:t>nhưng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trong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án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này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nhóm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xin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lựa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chọn</a:t>
            </a:r>
            <a:r>
              <a:rPr lang="en-US" sz="1600" dirty="0">
                <a:latin typeface="Arial" panose="020B0604020202020204" pitchFamily="34" charset="0"/>
                <a:cs typeface="Arial" panose="020B0604020202020204" pitchFamily="34" charset="0"/>
              </a:rPr>
              <a:t> ra 3 </a:t>
            </a:r>
            <a:r>
              <a:rPr lang="en-US" sz="1600" dirty="0" err="1">
                <a:latin typeface="Arial" panose="020B0604020202020204" pitchFamily="34" charset="0"/>
                <a:cs typeface="Arial" panose="020B0604020202020204" pitchFamily="34" charset="0"/>
              </a:rPr>
              <a:t>ứng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hữu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ích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tiêu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biểu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a:t>
            </a:r>
            <a:r>
              <a:rPr lang="en-US" sz="1600" dirty="0">
                <a:latin typeface="Arial" panose="020B0604020202020204" pitchFamily="34" charset="0"/>
                <a:cs typeface="Arial" panose="020B0604020202020204" pitchFamily="34" charset="0"/>
              </a:rPr>
              <a:t>: </a:t>
            </a:r>
          </a:p>
          <a:p>
            <a:pPr>
              <a:buFontTx/>
              <a:buChar char="-"/>
            </a:pPr>
            <a:r>
              <a:rPr lang="en-US" sz="1600" dirty="0" err="1">
                <a:latin typeface="Arial" panose="020B0604020202020204" pitchFamily="34" charset="0"/>
                <a:cs typeface="Arial" panose="020B0604020202020204" pitchFamily="34" charset="0"/>
              </a:rPr>
              <a:t>Chiếu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sáng</a:t>
            </a:r>
            <a:r>
              <a:rPr lang="en-US" sz="1600" dirty="0">
                <a:latin typeface="Arial" panose="020B0604020202020204" pitchFamily="34" charset="0"/>
                <a:cs typeface="Arial" panose="020B0604020202020204" pitchFamily="34" charset="0"/>
              </a:rPr>
              <a:t> </a:t>
            </a:r>
          </a:p>
          <a:p>
            <a:pPr>
              <a:buFontTx/>
              <a:buChar char="-"/>
            </a:pP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cháy</a:t>
            </a:r>
            <a:endParaRPr lang="en-US" sz="1600" dirty="0">
              <a:latin typeface="Arial" panose="020B0604020202020204" pitchFamily="34" charset="0"/>
              <a:cs typeface="Arial" panose="020B0604020202020204" pitchFamily="34" charset="0"/>
            </a:endParaRPr>
          </a:p>
          <a:p>
            <a:pPr>
              <a:buFontTx/>
              <a:buChar char="-"/>
            </a:pPr>
            <a:r>
              <a:rPr lang="en-US" sz="1600" dirty="0" err="1">
                <a:latin typeface="Arial" panose="020B0604020202020204" pitchFamily="34" charset="0"/>
                <a:cs typeface="Arial" panose="020B0604020202020204" pitchFamily="34" charset="0"/>
              </a:rPr>
              <a:t>Cửa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từ</a:t>
            </a:r>
            <a:endParaRPr lang="en-US" sz="1600"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Ta </a:t>
            </a:r>
            <a:r>
              <a:rPr lang="en-US" sz="1600" dirty="0" err="1">
                <a:latin typeface="Arial" panose="020B0604020202020204" pitchFamily="34" charset="0"/>
                <a:cs typeface="Arial" panose="020B0604020202020204" pitchFamily="34" charset="0"/>
              </a:rPr>
              <a:t>sẽ</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3 board Arduino </a:t>
            </a:r>
            <a:r>
              <a:rPr lang="en-US" sz="1600" dirty="0" err="1">
                <a:latin typeface="Arial" panose="020B0604020202020204" pitchFamily="34" charset="0"/>
                <a:cs typeface="Arial" panose="020B0604020202020204" pitchFamily="34" charset="0"/>
              </a:rPr>
              <a:t>tích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hợp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ngôn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ngữ</a:t>
            </a:r>
            <a:r>
              <a:rPr lang="en-US" sz="1600" dirty="0">
                <a:latin typeface="Arial" panose="020B0604020202020204" pitchFamily="34" charset="0"/>
                <a:cs typeface="Arial" panose="020B0604020202020204" pitchFamily="34" charset="0"/>
              </a:rPr>
              <a:t> C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cùng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module LORA </a:t>
            </a:r>
            <a:r>
              <a:rPr lang="en-US" sz="1600" dirty="0" err="1">
                <a:latin typeface="Arial" panose="020B0604020202020204" pitchFamily="34" charset="0"/>
                <a:cs typeface="Arial" panose="020B0604020202020204" pitchFamily="34" charset="0"/>
              </a:rPr>
              <a:t>phát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sóng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cảm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đổi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thành</a:t>
            </a:r>
            <a:r>
              <a:rPr lang="en-US" sz="1600" dirty="0">
                <a:latin typeface="Arial" panose="020B0604020202020204" pitchFamily="34" charset="0"/>
                <a:cs typeface="Arial" panose="020B0604020202020204" pitchFamily="34" charset="0"/>
              </a:rPr>
              <a:t> PLC </a:t>
            </a:r>
            <a:r>
              <a:rPr lang="en-US" sz="1600" dirty="0" err="1">
                <a:latin typeface="Arial" panose="020B0604020202020204" pitchFamily="34" charset="0"/>
                <a:cs typeface="Arial" panose="020B0604020202020204" pitchFamily="34" charset="0"/>
              </a:rPr>
              <a:t>công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nghiệp</a:t>
            </a:r>
            <a:r>
              <a:rPr lang="en-US" sz="1600" dirty="0">
                <a:latin typeface="Arial" panose="020B0604020202020204" pitchFamily="34" charset="0"/>
                <a:cs typeface="Arial" panose="020B0604020202020204" pitchFamily="34" charset="0"/>
              </a:rPr>
              <a:t>.</a:t>
            </a:r>
          </a:p>
          <a:p>
            <a:pPr marL="0" indent="0">
              <a:buNone/>
            </a:pPr>
            <a:endParaRPr lang="en-US" sz="1600" dirty="0">
              <a:latin typeface="Arial" panose="020B0604020202020204" pitchFamily="34" charset="0"/>
              <a:cs typeface="Arial" panose="020B0604020202020204" pitchFamily="34" charset="0"/>
            </a:endParaRPr>
          </a:p>
          <a:p>
            <a:pPr marL="0" indent="0">
              <a:buNone/>
            </a:pPr>
            <a:endParaRPr lang="en-US" sz="1600" dirty="0">
              <a:latin typeface="Arial" panose="020B0604020202020204" pitchFamily="34" charset="0"/>
              <a:cs typeface="Arial" panose="020B0604020202020204" pitchFamily="34" charset="0"/>
            </a:endParaRPr>
          </a:p>
        </p:txBody>
      </p:sp>
      <p:pic>
        <p:nvPicPr>
          <p:cNvPr id="4098" name="Picture 2" descr="MDUINO PLC ARDUINO ETHERNET&amp; GPRS 42 I/Os ANALOG/DIGITAL PLUS">
            <a:extLst>
              <a:ext uri="{FF2B5EF4-FFF2-40B4-BE49-F238E27FC236}">
                <a16:creationId xmlns:a16="http://schemas.microsoft.com/office/drawing/2014/main" id="{465DB38C-4754-43EB-A348-7E0E507E96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3665" y="4169246"/>
            <a:ext cx="1293737" cy="129373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Mạch điều khiển ARDUINO UNO CÔNG NGHIỆP PLC">
            <a:extLst>
              <a:ext uri="{FF2B5EF4-FFF2-40B4-BE49-F238E27FC236}">
                <a16:creationId xmlns:a16="http://schemas.microsoft.com/office/drawing/2014/main" id="{6BFC9A53-5A2A-4E3D-8724-1A147D6A0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4170" y="4415085"/>
            <a:ext cx="1439714" cy="1079786"/>
          </a:xfrm>
          <a:prstGeom prst="rect">
            <a:avLst/>
          </a:prstGeom>
          <a:noFill/>
          <a:extLst>
            <a:ext uri="{909E8E84-426E-40DD-AFC4-6F175D3DCCD1}">
              <a14:hiddenFill xmlns:a14="http://schemas.microsoft.com/office/drawing/2010/main">
                <a:solidFill>
                  <a:srgbClr val="FFFFFF"/>
                </a:solidFill>
              </a14:hiddenFill>
            </a:ext>
          </a:extLst>
        </p:spPr>
      </p:pic>
      <p:sp>
        <p:nvSpPr>
          <p:cNvPr id="6" name="Arrow: Left-Right 5">
            <a:extLst>
              <a:ext uri="{FF2B5EF4-FFF2-40B4-BE49-F238E27FC236}">
                <a16:creationId xmlns:a16="http://schemas.microsoft.com/office/drawing/2014/main" id="{3C9AAB53-7366-4B14-9B36-1AFF59F89F9B}"/>
              </a:ext>
            </a:extLst>
          </p:cNvPr>
          <p:cNvSpPr/>
          <p:nvPr/>
        </p:nvSpPr>
        <p:spPr>
          <a:xfrm>
            <a:off x="7889100" y="4801174"/>
            <a:ext cx="530744" cy="15380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Right 3">
            <a:extLst>
              <a:ext uri="{FF2B5EF4-FFF2-40B4-BE49-F238E27FC236}">
                <a16:creationId xmlns:a16="http://schemas.microsoft.com/office/drawing/2014/main" id="{847E8CCA-9CB2-4C18-8DF0-6C132EB6BE63}"/>
              </a:ext>
            </a:extLst>
          </p:cNvPr>
          <p:cNvSpPr/>
          <p:nvPr/>
        </p:nvSpPr>
        <p:spPr>
          <a:xfrm>
            <a:off x="10031041" y="4825498"/>
            <a:ext cx="513986" cy="1090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S.AB20AN.base Industrial Shields | Industrial Shields Ardbox PLC Arduino  ARDBOX 20 I/Os Analog HF Modbus PLC CPU - 10 Inputs, 10 Outputs, Computer |  885-0913 | RS Components">
            <a:extLst>
              <a:ext uri="{FF2B5EF4-FFF2-40B4-BE49-F238E27FC236}">
                <a16:creationId xmlns:a16="http://schemas.microsoft.com/office/drawing/2014/main" id="{E5155BBA-58A3-4CB3-AC7B-F751FEA8D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326" y="4169246"/>
            <a:ext cx="1293737" cy="129373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RaWAN For Raspberry Pi With Worldwide Frequency Support - Hackster.io">
            <a:extLst>
              <a:ext uri="{FF2B5EF4-FFF2-40B4-BE49-F238E27FC236}">
                <a16:creationId xmlns:a16="http://schemas.microsoft.com/office/drawing/2014/main" id="{8C361383-1678-42E5-BB31-E3F5D16AD9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1536" y="2007450"/>
            <a:ext cx="2035834" cy="143235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C3093F74-A656-4FAD-A09A-D44449331BEB}"/>
              </a:ext>
            </a:extLst>
          </p:cNvPr>
          <p:cNvCxnSpPr>
            <a:cxnSpLocks/>
            <a:stCxn id="4098" idx="0"/>
          </p:cNvCxnSpPr>
          <p:nvPr/>
        </p:nvCxnSpPr>
        <p:spPr>
          <a:xfrm flipV="1">
            <a:off x="7140534" y="3569355"/>
            <a:ext cx="1013938" cy="5998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603A3AB2-4564-4787-9320-732632D7B925}"/>
              </a:ext>
            </a:extLst>
          </p:cNvPr>
          <p:cNvCxnSpPr>
            <a:cxnSpLocks/>
          </p:cNvCxnSpPr>
          <p:nvPr/>
        </p:nvCxnSpPr>
        <p:spPr>
          <a:xfrm flipV="1">
            <a:off x="9348039" y="3667174"/>
            <a:ext cx="0" cy="6183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F94D2812-A2B3-45A5-8045-DE30C501264C}"/>
              </a:ext>
            </a:extLst>
          </p:cNvPr>
          <p:cNvCxnSpPr>
            <a:cxnSpLocks/>
          </p:cNvCxnSpPr>
          <p:nvPr/>
        </p:nvCxnSpPr>
        <p:spPr>
          <a:xfrm flipH="1" flipV="1">
            <a:off x="10172700" y="3522520"/>
            <a:ext cx="1147020" cy="5440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2702683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71C-35E3-4CBF-9C14-1E0EFF7A4076}"/>
              </a:ext>
            </a:extLst>
          </p:cNvPr>
          <p:cNvSpPr>
            <a:spLocks noGrp="1"/>
          </p:cNvSpPr>
          <p:nvPr>
            <p:ph type="title"/>
          </p:nvPr>
        </p:nvSpPr>
        <p:spPr>
          <a:xfrm>
            <a:off x="1597433" y="657518"/>
            <a:ext cx="10018713" cy="1109220"/>
          </a:xfrm>
        </p:spPr>
        <p:txBody>
          <a:bodyPr/>
          <a:lstStyle/>
          <a:p>
            <a:r>
              <a:rPr lang="en-US" b="1" dirty="0"/>
              <a:t>TÍNH KHẢ THI CỦA DỰ ÁN</a:t>
            </a:r>
          </a:p>
        </p:txBody>
      </p:sp>
      <p:sp>
        <p:nvSpPr>
          <p:cNvPr id="3" name="Content Placeholder 2">
            <a:extLst>
              <a:ext uri="{FF2B5EF4-FFF2-40B4-BE49-F238E27FC236}">
                <a16:creationId xmlns:a16="http://schemas.microsoft.com/office/drawing/2014/main" id="{BF1FB06F-1C23-4629-8CC6-C78CAB54F3D7}"/>
              </a:ext>
            </a:extLst>
          </p:cNvPr>
          <p:cNvSpPr>
            <a:spLocks noGrp="1"/>
          </p:cNvSpPr>
          <p:nvPr>
            <p:ph idx="1"/>
          </p:nvPr>
        </p:nvSpPr>
        <p:spPr>
          <a:xfrm>
            <a:off x="1597433" y="2176805"/>
            <a:ext cx="10018713" cy="3124201"/>
          </a:xfrm>
        </p:spPr>
        <p:txBody>
          <a:bodyPr>
            <a:normAutofit fontScale="70000" lnSpcReduction="20000"/>
          </a:bodyPr>
          <a:lstStyle/>
          <a:p>
            <a:r>
              <a:rPr lang="en-US" dirty="0" err="1">
                <a:latin typeface="Arial" panose="020B0604020202020204" pitchFamily="34" charset="0"/>
                <a:cs typeface="Arial" panose="020B0604020202020204" pitchFamily="34" charset="0"/>
              </a:rPr>
              <a:t>Hiện</a:t>
            </a:r>
            <a:r>
              <a:rPr lang="en-US" dirty="0">
                <a:latin typeface="Arial" panose="020B0604020202020204" pitchFamily="34" charset="0"/>
                <a:cs typeface="Arial" panose="020B0604020202020204" pitchFamily="34" charset="0"/>
              </a:rPr>
              <a:t> nay, LORA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loại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hình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nghiệp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nước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nhưng</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Việt</a:t>
            </a:r>
            <a:r>
              <a:rPr lang="en-US" dirty="0">
                <a:latin typeface="Arial" panose="020B0604020202020204" pitchFamily="34" charset="0"/>
                <a:cs typeface="Arial" panose="020B0604020202020204" pitchFamily="34" charset="0"/>
              </a:rPr>
              <a:t> Nam </a:t>
            </a:r>
            <a:r>
              <a:rPr lang="en-US" dirty="0" err="1">
                <a:latin typeface="Arial" panose="020B0604020202020204" pitchFamily="34" charset="0"/>
                <a:cs typeface="Arial" panose="020B0604020202020204" pitchFamily="34" charset="0"/>
              </a:rPr>
              <a:t>thì</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chưa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phổ</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a:t>
            </a:r>
          </a:p>
          <a:p>
            <a:r>
              <a:rPr lang="en-US" dirty="0" err="1">
                <a:latin typeface="Arial" panose="020B0604020202020204" pitchFamily="34" charset="0"/>
                <a:cs typeface="Arial" panose="020B0604020202020204" pitchFamily="34" charset="0"/>
              </a:rPr>
              <a:t>Nhiều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ưu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song </a:t>
            </a:r>
            <a:r>
              <a:rPr lang="en-US" dirty="0" err="1">
                <a:latin typeface="Arial" panose="020B0604020202020204" pitchFamily="34" charset="0"/>
                <a:cs typeface="Arial" panose="020B0604020202020204" pitchFamily="34" charset="0"/>
              </a:rPr>
              <a:t>cũng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tồn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khuyết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điểm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tin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1s </a:t>
            </a:r>
            <a:r>
              <a:rPr lang="en-US" dirty="0" err="1">
                <a:latin typeface="Arial" panose="020B0604020202020204" pitchFamily="34" charset="0"/>
                <a:cs typeface="Arial" panose="020B0604020202020204" pitchFamily="34" charset="0"/>
              </a:rPr>
              <a:t>rất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nhỏ</a:t>
            </a:r>
            <a:r>
              <a:rPr lang="en-US" dirty="0">
                <a:latin typeface="Arial" panose="020B0604020202020204" pitchFamily="34" charset="0"/>
                <a:cs typeface="Arial" panose="020B0604020202020204" pitchFamily="34" charset="0"/>
              </a:rPr>
              <a:t>, chi </a:t>
            </a:r>
            <a:r>
              <a:rPr lang="en-US" dirty="0" err="1">
                <a:latin typeface="Arial" panose="020B0604020202020204" pitchFamily="34" charset="0"/>
                <a:cs typeface="Arial" panose="020B0604020202020204" pitchFamily="34" charset="0"/>
              </a:rPr>
              <a:t>phí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sẵn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Lora </a:t>
            </a:r>
            <a:r>
              <a:rPr lang="en-US" dirty="0" err="1">
                <a:latin typeface="Arial" panose="020B0604020202020204" pitchFamily="34" charset="0"/>
                <a:cs typeface="Arial" panose="020B0604020202020204" pitchFamily="34" charset="0"/>
              </a:rPr>
              <a:t>đa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tốn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kém</a:t>
            </a:r>
            <a:r>
              <a:rPr lang="en-US" dirty="0">
                <a:latin typeface="Arial" panose="020B0604020202020204" pitchFamily="34" charset="0"/>
                <a:cs typeface="Arial" panose="020B0604020202020204" pitchFamily="34" charset="0"/>
              </a:rPr>
              <a:t>. </a:t>
            </a:r>
          </a:p>
          <a:p>
            <a:r>
              <a:rPr lang="en-US" dirty="0" err="1">
                <a:latin typeface="Arial" panose="020B0604020202020204" pitchFamily="34" charset="0"/>
                <a:cs typeface="Arial" panose="020B0604020202020204" pitchFamily="34" charset="0"/>
              </a:rPr>
              <a:t>Chỉ</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hoạt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dãy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tần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phù</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vực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 (ở </a:t>
            </a:r>
            <a:r>
              <a:rPr lang="en-US" dirty="0" err="1">
                <a:latin typeface="Arial" panose="020B0604020202020204" pitchFamily="34" charset="0"/>
                <a:cs typeface="Arial" panose="020B0604020202020204" pitchFamily="34" charset="0"/>
              </a:rPr>
              <a:t>Việt</a:t>
            </a:r>
            <a:r>
              <a:rPr lang="en-US" dirty="0">
                <a:latin typeface="Arial" panose="020B0604020202020204" pitchFamily="34" charset="0"/>
                <a:cs typeface="Arial" panose="020B0604020202020204" pitchFamily="34" charset="0"/>
              </a:rPr>
              <a:t> Nam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433MHz)</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Cho </a:t>
            </a:r>
            <a:r>
              <a:rPr lang="en-US" dirty="0" err="1">
                <a:latin typeface="Arial" panose="020B0604020202020204" pitchFamily="34" charset="0"/>
                <a:cs typeface="Arial" panose="020B0604020202020204" pitchFamily="34" charset="0"/>
              </a:rPr>
              <a:t>nên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thống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tòa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không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dây</a:t>
            </a:r>
            <a:r>
              <a:rPr lang="en-US" dirty="0">
                <a:latin typeface="Arial" panose="020B0604020202020204" pitchFamily="34" charset="0"/>
                <a:cs typeface="Arial" panose="020B0604020202020204" pitchFamily="34" charset="0"/>
              </a:rPr>
              <a:t> LORA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khó</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doanh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nghiệp</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công</a:t>
            </a:r>
            <a:r>
              <a:rPr lang="en-US" dirty="0">
                <a:latin typeface="Arial" panose="020B0604020202020204" pitchFamily="34" charset="0"/>
                <a:cs typeface="Arial" panose="020B0604020202020204" pitchFamily="34" charset="0"/>
              </a:rPr>
              <a:t> ty </a:t>
            </a:r>
            <a:r>
              <a:rPr lang="en-US" dirty="0" err="1">
                <a:latin typeface="Arial" panose="020B0604020202020204" pitchFamily="34" charset="0"/>
                <a:cs typeface="Arial" panose="020B0604020202020204" pitchFamily="34" charset="0"/>
              </a:rPr>
              <a:t>nhỏ</a:t>
            </a:r>
            <a:r>
              <a:rPr lang="en-US" dirty="0">
                <a:latin typeface="Arial" panose="020B0604020202020204" pitchFamily="34" charset="0"/>
                <a:cs typeface="Arial" panose="020B0604020202020204" pitchFamily="34" charset="0"/>
              </a:rPr>
              <a:t>.</a:t>
            </a:r>
          </a:p>
          <a:p>
            <a:pPr marL="0" indent="0">
              <a:buNone/>
            </a:pPr>
            <a:r>
              <a:rPr lang="en-US" dirty="0" err="1">
                <a:latin typeface="Arial" panose="020B0604020202020204" pitchFamily="34" charset="0"/>
                <a:cs typeface="Arial" panose="020B0604020202020204" pitchFamily="34" charset="0"/>
              </a:rPr>
              <a:t>Lựa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chọn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nhóm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sẽ</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là</a:t>
            </a:r>
            <a:r>
              <a:rPr lang="en-US" dirty="0">
                <a:latin typeface="Arial" panose="020B0604020202020204" pitchFamily="34" charset="0"/>
                <a:cs typeface="Arial" panose="020B0604020202020204" pitchFamily="34" charset="0"/>
              </a:rPr>
              <a:t> demo 2 Arduino </a:t>
            </a:r>
            <a:r>
              <a:rPr lang="en-US" dirty="0" err="1">
                <a:latin typeface="Arial" panose="020B0604020202020204" pitchFamily="34" charset="0"/>
                <a:cs typeface="Arial" panose="020B0604020202020204" pitchFamily="34" charset="0"/>
              </a:rPr>
              <a:t>được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đổi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thành</a:t>
            </a:r>
            <a:r>
              <a:rPr lang="en-US" dirty="0">
                <a:latin typeface="Arial" panose="020B0604020202020204" pitchFamily="34" charset="0"/>
                <a:cs typeface="Arial" panose="020B0604020202020204" pitchFamily="34" charset="0"/>
              </a:rPr>
              <a:t> PLC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LORA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với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nhau</a:t>
            </a:r>
            <a:r>
              <a:rPr lang="en-US" dirty="0">
                <a:latin typeface="Arial" panose="020B0604020202020204" pitchFamily="34" charset="0"/>
                <a:cs typeface="Arial" panose="020B0604020202020204" pitchFamily="34" charset="0"/>
              </a:rPr>
              <a:t>.</a:t>
            </a:r>
          </a:p>
        </p:txBody>
      </p:sp>
      <p:sp>
        <p:nvSpPr>
          <p:cNvPr id="4" name="Arrow: Right 3">
            <a:extLst>
              <a:ext uri="{FF2B5EF4-FFF2-40B4-BE49-F238E27FC236}">
                <a16:creationId xmlns:a16="http://schemas.microsoft.com/office/drawing/2014/main" id="{0DB331F6-6ED3-4571-B73A-79E79918A06D}"/>
              </a:ext>
            </a:extLst>
          </p:cNvPr>
          <p:cNvSpPr/>
          <p:nvPr/>
        </p:nvSpPr>
        <p:spPr>
          <a:xfrm>
            <a:off x="1748261" y="4081805"/>
            <a:ext cx="514172" cy="2545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373392"/>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50EDF-F29A-4255-B856-5A98737E73AA}"/>
              </a:ext>
            </a:extLst>
          </p:cNvPr>
          <p:cNvSpPr>
            <a:spLocks noGrp="1"/>
          </p:cNvSpPr>
          <p:nvPr>
            <p:ph type="title"/>
          </p:nvPr>
        </p:nvSpPr>
        <p:spPr>
          <a:xfrm>
            <a:off x="1476360" y="170066"/>
            <a:ext cx="10018713" cy="1089735"/>
          </a:xfrm>
        </p:spPr>
        <p:txBody>
          <a:bodyPr>
            <a:normAutofit/>
          </a:bodyPr>
          <a:lstStyle/>
          <a:p>
            <a:r>
              <a:rPr lang="en-US" sz="2900" b="1" dirty="0">
                <a:latin typeface="Arial" panose="020B0604020202020204" pitchFamily="34" charset="0"/>
                <a:cs typeface="Arial" panose="020B0604020202020204" pitchFamily="34" charset="0"/>
              </a:rPr>
              <a:t>KẾT NỐI 2 ARDUINO ĐÃ ĐƯỢC CHUYỂN ĐỔI THÀNH PLC BẰNG MẠNG TRUYỀN THÔNG LORA</a:t>
            </a:r>
          </a:p>
        </p:txBody>
      </p:sp>
      <p:sp>
        <p:nvSpPr>
          <p:cNvPr id="7" name="TextBox 6">
            <a:extLst>
              <a:ext uri="{FF2B5EF4-FFF2-40B4-BE49-F238E27FC236}">
                <a16:creationId xmlns:a16="http://schemas.microsoft.com/office/drawing/2014/main" id="{8CA84A33-08F3-4C5F-B93C-E146D2265C56}"/>
              </a:ext>
            </a:extLst>
          </p:cNvPr>
          <p:cNvSpPr txBox="1"/>
          <p:nvPr/>
        </p:nvSpPr>
        <p:spPr>
          <a:xfrm>
            <a:off x="1667861" y="1487007"/>
            <a:ext cx="9197266" cy="1569660"/>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lora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có</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tiếp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chúng</a:t>
            </a:r>
            <a:r>
              <a:rPr lang="en-US" sz="1600" dirty="0">
                <a:latin typeface="Arial" panose="020B0604020202020204" pitchFamily="34" charset="0"/>
                <a:cs typeface="Arial" panose="020B0604020202020204" pitchFamily="34" charset="0"/>
              </a:rPr>
              <a:t> ta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đến</a:t>
            </a:r>
            <a:r>
              <a:rPr lang="en-US" sz="1600" dirty="0">
                <a:latin typeface="Arial" panose="020B0604020202020204" pitchFamily="34" charset="0"/>
                <a:cs typeface="Arial" panose="020B0604020202020204" pitchFamily="34" charset="0"/>
              </a:rPr>
              <a:t> 2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được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định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cấu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phát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còn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làm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thu</a:t>
            </a:r>
            <a:r>
              <a:rPr lang="en-US" sz="1600" dirty="0">
                <a:latin typeface="Arial" panose="020B0604020202020204" pitchFamily="34" charset="0"/>
                <a:cs typeface="Arial" panose="020B0604020202020204" pitchFamily="34" charset="0"/>
              </a:rPr>
              <a:t> </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E0031E8-6892-40F9-847E-DC1163C15CC4}"/>
              </a:ext>
            </a:extLst>
          </p:cNvPr>
          <p:cNvSpPr txBox="1"/>
          <p:nvPr/>
        </p:nvSpPr>
        <p:spPr>
          <a:xfrm>
            <a:off x="1667861" y="2122330"/>
            <a:ext cx="5985269" cy="1815882"/>
          </a:xfrm>
          <a:prstGeom prst="rect">
            <a:avLst/>
          </a:prstGeom>
          <a:noFill/>
        </p:spPr>
        <p:txBody>
          <a:bodyPr wrap="square" rtlCol="0">
            <a:spAutoFit/>
          </a:bodyPr>
          <a:lstStyle/>
          <a:p>
            <a:pPr marL="342900" indent="-342900">
              <a:buAutoNum type="arabicPeriod"/>
            </a:pPr>
            <a:r>
              <a:rPr lang="en-US" sz="1600" dirty="0" err="1">
                <a:latin typeface="Arial" panose="020B0604020202020204" pitchFamily="34" charset="0"/>
                <a:cs typeface="Arial" panose="020B0604020202020204" pitchFamily="34" charset="0"/>
              </a:rPr>
              <a:t>Bộ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Phát</a:t>
            </a:r>
            <a:endParaRPr lang="en-US" sz="1600" dirty="0">
              <a:latin typeface="Arial" panose="020B0604020202020204" pitchFamily="34" charset="0"/>
              <a:cs typeface="Arial" panose="020B0604020202020204" pitchFamily="34" charset="0"/>
            </a:endParaRPr>
          </a:p>
          <a:p>
            <a:pPr marL="285750" indent="-285750">
              <a:buFontTx/>
              <a:buChar char="-"/>
            </a:pPr>
            <a:r>
              <a:rPr lang="vi-VN" sz="1600" b="0" i="0" dirty="0">
                <a:effectLst/>
                <a:latin typeface="+mj-lt"/>
              </a:rPr>
              <a:t>Bộ phát bao gồm</a:t>
            </a:r>
            <a:r>
              <a:rPr lang="en-US" sz="1600" dirty="0">
                <a:latin typeface="+mj-lt"/>
              </a:rPr>
              <a:t> </a:t>
            </a:r>
            <a:r>
              <a:rPr lang="en-US" sz="1600" dirty="0" err="1">
                <a:latin typeface="Arial" panose="020B0604020202020204" pitchFamily="34" charset="0"/>
                <a:cs typeface="Arial" panose="020B0604020202020204" pitchFamily="34" charset="0"/>
              </a:rPr>
              <a:t>cảm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biến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ẩm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và</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nhiệt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mj-lt"/>
                <a:cs typeface="Arial" panose="020B0604020202020204" pitchFamily="34" charset="0"/>
              </a:rPr>
              <a:t> , </a:t>
            </a:r>
            <a:r>
              <a:rPr lang="vi-VN" sz="1600" b="0" i="0" dirty="0">
                <a:effectLst/>
                <a:latin typeface="+mj-lt"/>
              </a:rPr>
              <a:t>mô-đun LoRa Ra-02 được kết nối với Arduino Nano.</a:t>
            </a:r>
            <a:endParaRPr lang="en-US" sz="1600" b="0" i="0" dirty="0">
              <a:effectLst/>
              <a:latin typeface="+mj-lt"/>
            </a:endParaRPr>
          </a:p>
          <a:p>
            <a:pPr marL="285750" indent="-285750">
              <a:buFontTx/>
              <a:buChar char="-"/>
            </a:pPr>
            <a:r>
              <a:rPr lang="vi-VN" sz="1600" b="0" i="0" dirty="0">
                <a:effectLst/>
                <a:latin typeface="Arial" panose="020B0604020202020204" pitchFamily="34" charset="0"/>
                <a:cs typeface="Arial" panose="020B0604020202020204" pitchFamily="34" charset="0"/>
              </a:rPr>
              <a:t>Máy phát sẽ nhận được cảm biến nhiệt độ và độ ẩm từ môi trường bằng cách sử dụng cảm biến </a:t>
            </a:r>
            <a:r>
              <a:rPr lang="vi-VN" sz="1600" b="1" i="0" dirty="0">
                <a:effectLst/>
                <a:latin typeface="Arial" panose="020B0604020202020204" pitchFamily="34" charset="0"/>
                <a:cs typeface="Arial" panose="020B0604020202020204" pitchFamily="34" charset="0"/>
              </a:rPr>
              <a:t>DHT11</a:t>
            </a:r>
            <a:r>
              <a:rPr lang="vi-VN" sz="1600" b="0" i="0" dirty="0">
                <a:effectLst/>
                <a:latin typeface="Arial" panose="020B0604020202020204" pitchFamily="34" charset="0"/>
                <a:cs typeface="Arial" panose="020B0604020202020204" pitchFamily="34" charset="0"/>
              </a:rPr>
              <a:t> được kết nối với </a:t>
            </a:r>
            <a:r>
              <a:rPr lang="vi-VN" sz="1600" b="1" i="0" dirty="0">
                <a:effectLst/>
                <a:latin typeface="Arial" panose="020B0604020202020204" pitchFamily="34" charset="0"/>
                <a:cs typeface="Arial" panose="020B0604020202020204" pitchFamily="34" charset="0"/>
              </a:rPr>
              <a:t>Arduino Nano </a:t>
            </a:r>
            <a:r>
              <a:rPr lang="vi-VN" sz="1600" b="0" i="0" dirty="0">
                <a:effectLst/>
                <a:latin typeface="Arial" panose="020B0604020202020204" pitchFamily="34" charset="0"/>
                <a:cs typeface="Arial" panose="020B0604020202020204" pitchFamily="34" charset="0"/>
              </a:rPr>
              <a:t>và chuyển tiếp dữ liệu đến máy thu thông qua mô-đun </a:t>
            </a:r>
            <a:r>
              <a:rPr lang="vi-VN" sz="1600" b="1" i="0" dirty="0">
                <a:effectLst/>
                <a:latin typeface="Arial" panose="020B0604020202020204" pitchFamily="34" charset="0"/>
                <a:cs typeface="Arial" panose="020B0604020202020204" pitchFamily="34" charset="0"/>
              </a:rPr>
              <a:t>Ra-02 LoRa</a:t>
            </a:r>
            <a:endParaRPr lang="en-US" sz="16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A73D15EF-0A3E-4229-B6C5-45C5F76BF47A}"/>
              </a:ext>
            </a:extLst>
          </p:cNvPr>
          <p:cNvPicPr>
            <a:picLocks noChangeAspect="1"/>
          </p:cNvPicPr>
          <p:nvPr/>
        </p:nvPicPr>
        <p:blipFill>
          <a:blip r:embed="rId2"/>
          <a:stretch>
            <a:fillRect/>
          </a:stretch>
        </p:blipFill>
        <p:spPr>
          <a:xfrm>
            <a:off x="2172146" y="4090737"/>
            <a:ext cx="5071492" cy="2148783"/>
          </a:xfrm>
          <a:prstGeom prst="rect">
            <a:avLst/>
          </a:prstGeom>
        </p:spPr>
      </p:pic>
      <p:pic>
        <p:nvPicPr>
          <p:cNvPr id="1026" name="Picture 2">
            <a:extLst>
              <a:ext uri="{FF2B5EF4-FFF2-40B4-BE49-F238E27FC236}">
                <a16:creationId xmlns:a16="http://schemas.microsoft.com/office/drawing/2014/main" id="{D6CD8DAE-8749-490A-8011-5640F28AC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482" y="2734389"/>
            <a:ext cx="3523845" cy="17001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A575E7-3787-477E-9B69-1F291136BFD6}"/>
              </a:ext>
            </a:extLst>
          </p:cNvPr>
          <p:cNvSpPr txBox="1"/>
          <p:nvPr/>
        </p:nvSpPr>
        <p:spPr>
          <a:xfrm>
            <a:off x="8592116" y="4531255"/>
            <a:ext cx="3331011" cy="523220"/>
          </a:xfrm>
          <a:prstGeom prst="rect">
            <a:avLst/>
          </a:prstGeom>
          <a:noFill/>
        </p:spPr>
        <p:txBody>
          <a:bodyPr wrap="square" rtlCol="0">
            <a:spAutoFit/>
          </a:bodyPr>
          <a:lstStyle/>
          <a:p>
            <a:r>
              <a:rPr lang="it-IT" sz="1400" b="1" dirty="0">
                <a:effectLst/>
                <a:latin typeface="Roboto"/>
              </a:rPr>
              <a:t>           Sơ đồ mô-đun Ra-02 LoRa</a:t>
            </a:r>
            <a:br>
              <a:rPr lang="it-IT" sz="1400" b="1" dirty="0"/>
            </a:br>
            <a:endParaRPr lang="en-US" sz="1400" b="1" dirty="0"/>
          </a:p>
        </p:txBody>
      </p:sp>
      <p:sp>
        <p:nvSpPr>
          <p:cNvPr id="12" name="TextBox 11">
            <a:extLst>
              <a:ext uri="{FF2B5EF4-FFF2-40B4-BE49-F238E27FC236}">
                <a16:creationId xmlns:a16="http://schemas.microsoft.com/office/drawing/2014/main" id="{CF19F04F-8CA8-446E-B850-572CE7ABB712}"/>
              </a:ext>
            </a:extLst>
          </p:cNvPr>
          <p:cNvSpPr txBox="1"/>
          <p:nvPr/>
        </p:nvSpPr>
        <p:spPr>
          <a:xfrm>
            <a:off x="3468070" y="6211669"/>
            <a:ext cx="3373515" cy="646331"/>
          </a:xfrm>
          <a:prstGeom prst="rect">
            <a:avLst/>
          </a:prstGeom>
          <a:noFill/>
        </p:spPr>
        <p:txBody>
          <a:bodyPr wrap="square" rtlCol="0">
            <a:spAutoFit/>
          </a:bodyPr>
          <a:lstStyle/>
          <a:p>
            <a:r>
              <a:rPr lang="vi-VN" b="1" dirty="0">
                <a:effectLst/>
              </a:rPr>
              <a:t>Sơ đồ cho máy phát</a:t>
            </a:r>
            <a:br>
              <a:rPr lang="vi-VN" b="1" dirty="0"/>
            </a:br>
            <a:endParaRPr lang="en-US" b="1" dirty="0"/>
          </a:p>
        </p:txBody>
      </p:sp>
    </p:spTree>
    <p:extLst>
      <p:ext uri="{BB962C8B-B14F-4D97-AF65-F5344CB8AC3E}">
        <p14:creationId xmlns:p14="http://schemas.microsoft.com/office/powerpoint/2010/main" val="3472380033"/>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3B60C7-0DF2-4C43-A56B-D3610F719F49}"/>
              </a:ext>
            </a:extLst>
          </p:cNvPr>
          <p:cNvSpPr txBox="1"/>
          <p:nvPr/>
        </p:nvSpPr>
        <p:spPr>
          <a:xfrm>
            <a:off x="1680839" y="594804"/>
            <a:ext cx="4311588" cy="4247317"/>
          </a:xfrm>
          <a:prstGeom prst="rect">
            <a:avLst/>
          </a:prstGeom>
          <a:noFill/>
        </p:spPr>
        <p:txBody>
          <a:bodyPr wrap="square" rtlCol="0">
            <a:spAutoFit/>
          </a:bodyPr>
          <a:lstStyle/>
          <a:p>
            <a:pPr marL="342900" indent="-342900">
              <a:buAutoNum type="arabicPeriod" startAt="2"/>
            </a:pPr>
            <a:r>
              <a:rPr lang="en-US" dirty="0" err="1">
                <a:latin typeface="Arial" panose="020B0604020202020204" pitchFamily="34" charset="0"/>
                <a:cs typeface="Arial" panose="020B0604020202020204" pitchFamily="34" charset="0"/>
              </a:rPr>
              <a:t>Bộ</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thu</a:t>
            </a:r>
            <a:endParaRPr lang="en-US" dirty="0">
              <a:latin typeface="Arial" panose="020B0604020202020204" pitchFamily="34" charset="0"/>
              <a:cs typeface="Arial" panose="020B0604020202020204" pitchFamily="34" charset="0"/>
            </a:endParaRPr>
          </a:p>
          <a:p>
            <a:pPr marL="285750" indent="-285750">
              <a:buFontTx/>
              <a:buChar char="-"/>
            </a:pPr>
            <a:r>
              <a:rPr lang="en-US" b="0" i="0" dirty="0" err="1">
                <a:effectLst/>
                <a:latin typeface="Arial" panose="020B0604020202020204" pitchFamily="34" charset="0"/>
                <a:cs typeface="Arial" panose="020B0604020202020204" pitchFamily="34" charset="0"/>
              </a:rPr>
              <a:t>Đối</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với</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bộ</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thu</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chúng</a:t>
            </a:r>
            <a:r>
              <a:rPr lang="en-US" b="0" i="0" dirty="0">
                <a:effectLst/>
                <a:latin typeface="Arial" panose="020B0604020202020204" pitchFamily="34" charset="0"/>
                <a:cs typeface="Arial" panose="020B0604020202020204" pitchFamily="34" charset="0"/>
              </a:rPr>
              <a:t> ta </a:t>
            </a:r>
            <a:r>
              <a:rPr lang="en-US" b="0" i="0" dirty="0" err="1">
                <a:effectLst/>
                <a:latin typeface="Arial" panose="020B0604020202020204" pitchFamily="34" charset="0"/>
                <a:cs typeface="Arial" panose="020B0604020202020204" pitchFamily="34" charset="0"/>
              </a:rPr>
              <a:t>sẽ</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sử</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dụng</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một</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mạch</a:t>
            </a:r>
            <a:r>
              <a:rPr lang="en-US" b="0" i="0" dirty="0">
                <a:effectLst/>
                <a:latin typeface="Arial" panose="020B0604020202020204" pitchFamily="34" charset="0"/>
                <a:cs typeface="Arial" panose="020B0604020202020204" pitchFamily="34" charset="0"/>
              </a:rPr>
              <a:t> vi </a:t>
            </a:r>
            <a:r>
              <a:rPr lang="en-US" b="0" i="0" dirty="0" err="1">
                <a:effectLst/>
                <a:latin typeface="Arial" panose="020B0604020202020204" pitchFamily="34" charset="0"/>
                <a:cs typeface="Arial" panose="020B0604020202020204" pitchFamily="34" charset="0"/>
              </a:rPr>
              <a:t>điều</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khiển</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có</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thể</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giúp</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chúng</a:t>
            </a:r>
            <a:r>
              <a:rPr lang="en-US" b="0" i="0" dirty="0">
                <a:effectLst/>
                <a:latin typeface="Arial" panose="020B0604020202020204" pitchFamily="34" charset="0"/>
                <a:cs typeface="Arial" panose="020B0604020202020204" pitchFamily="34" charset="0"/>
              </a:rPr>
              <a:t> ta </a:t>
            </a:r>
            <a:r>
              <a:rPr lang="en-US" b="0" i="0" dirty="0" err="1">
                <a:effectLst/>
                <a:latin typeface="Arial" panose="020B0604020202020204" pitchFamily="34" charset="0"/>
                <a:cs typeface="Arial" panose="020B0604020202020204" pitchFamily="34" charset="0"/>
              </a:rPr>
              <a:t>điều</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khiển</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các</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thiết</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bị</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điện</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tử</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là</a:t>
            </a:r>
            <a:r>
              <a:rPr lang="en-US" b="0" i="0" dirty="0">
                <a:effectLst/>
                <a:latin typeface="Arial" panose="020B0604020202020204" pitchFamily="34" charset="0"/>
                <a:cs typeface="Arial" panose="020B0604020202020204" pitchFamily="34" charset="0"/>
              </a:rPr>
              <a:t> </a:t>
            </a:r>
            <a:r>
              <a:rPr lang="en-US" b="1" i="0" dirty="0">
                <a:effectLst/>
                <a:latin typeface="Arial" panose="020B0604020202020204" pitchFamily="34" charset="0"/>
                <a:cs typeface="Arial" panose="020B0604020202020204" pitchFamily="34" charset="0"/>
              </a:rPr>
              <a:t>ESP8266 </a:t>
            </a:r>
            <a:r>
              <a:rPr lang="en-US" b="1" i="0" dirty="0" err="1">
                <a:effectLst/>
                <a:latin typeface="Arial" panose="020B0604020202020204" pitchFamily="34" charset="0"/>
                <a:cs typeface="Arial" panose="020B0604020202020204" pitchFamily="34" charset="0"/>
              </a:rPr>
              <a:t>Nodemcu</a:t>
            </a:r>
            <a:r>
              <a:rPr lang="en-US" b="1"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cùng</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với</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một</a:t>
            </a:r>
            <a:r>
              <a:rPr lang="en-US" b="0" i="0" dirty="0">
                <a:effectLst/>
                <a:latin typeface="Arial" panose="020B0604020202020204" pitchFamily="34" charset="0"/>
                <a:cs typeface="Arial" panose="020B0604020202020204" pitchFamily="34" charset="0"/>
              </a:rPr>
              <a:t> </a:t>
            </a:r>
            <a:r>
              <a:rPr lang="en-US" b="0" i="0" dirty="0" err="1">
                <a:effectLst/>
                <a:latin typeface="Arial" panose="020B0604020202020204" pitchFamily="34" charset="0"/>
                <a:cs typeface="Arial" panose="020B0604020202020204" pitchFamily="34" charset="0"/>
              </a:rPr>
              <a:t>Mô-đun</a:t>
            </a:r>
            <a:r>
              <a:rPr lang="en-US" b="0" i="0" dirty="0">
                <a:effectLst/>
                <a:latin typeface="Arial" panose="020B0604020202020204" pitchFamily="34" charset="0"/>
                <a:cs typeface="Arial" panose="020B0604020202020204" pitchFamily="34" charset="0"/>
              </a:rPr>
              <a:t> </a:t>
            </a:r>
            <a:r>
              <a:rPr lang="en-US" b="1" i="0" dirty="0" err="1">
                <a:effectLst/>
                <a:latin typeface="Arial" panose="020B0604020202020204" pitchFamily="34" charset="0"/>
                <a:cs typeface="Arial" panose="020B0604020202020204" pitchFamily="34" charset="0"/>
              </a:rPr>
              <a:t>LoRa</a:t>
            </a:r>
            <a:r>
              <a:rPr lang="en-US" b="1" i="0" dirty="0">
                <a:effectLst/>
                <a:latin typeface="Arial" panose="020B0604020202020204" pitchFamily="34" charset="0"/>
                <a:cs typeface="Arial" panose="020B0604020202020204" pitchFamily="34" charset="0"/>
              </a:rPr>
              <a:t> Ra-02 </a:t>
            </a:r>
            <a:r>
              <a:rPr lang="en-US" b="1" i="0" dirty="0" err="1">
                <a:effectLst/>
                <a:latin typeface="Arial" panose="020B0604020202020204" pitchFamily="34" charset="0"/>
                <a:cs typeface="Arial" panose="020B0604020202020204" pitchFamily="34" charset="0"/>
              </a:rPr>
              <a:t>khác</a:t>
            </a:r>
            <a:r>
              <a:rPr lang="en-US" b="0" i="0" dirty="0">
                <a:effectLst/>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latin typeface="Arial" panose="020B0604020202020204" pitchFamily="34" charset="0"/>
                <a:cs typeface="Arial" panose="020B0604020202020204" pitchFamily="34" charset="0"/>
              </a:rPr>
              <a:t>Trong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đó</a:t>
            </a:r>
            <a:r>
              <a:rPr lang="en-US" b="1" dirty="0">
                <a:latin typeface="Arial" panose="020B0604020202020204" pitchFamily="34" charset="0"/>
                <a:cs typeface="Arial" panose="020B0604020202020204" pitchFamily="34" charset="0"/>
              </a:rPr>
              <a:t> </a:t>
            </a:r>
            <a:r>
              <a:rPr lang="en-US" b="1" i="0" dirty="0">
                <a:effectLst/>
                <a:latin typeface="Arial" panose="020B0604020202020204" pitchFamily="34" charset="0"/>
                <a:cs typeface="Arial" panose="020B0604020202020204" pitchFamily="34" charset="0"/>
              </a:rPr>
              <a:t>ESP8266 </a:t>
            </a:r>
            <a:r>
              <a:rPr lang="en-US" b="1" i="0" dirty="0" err="1">
                <a:effectLst/>
                <a:latin typeface="Arial" panose="020B0604020202020204" pitchFamily="34" charset="0"/>
                <a:cs typeface="Arial" panose="020B0604020202020204" pitchFamily="34" charset="0"/>
              </a:rPr>
              <a:t>Nodemcu</a:t>
            </a:r>
            <a:r>
              <a:rPr lang="en-US" b="1"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b="1" i="0" dirty="0">
                <a:effectLst/>
                <a:latin typeface="Arial" panose="020B0604020202020204" pitchFamily="34" charset="0"/>
                <a:cs typeface="Arial" panose="020B0604020202020204" pitchFamily="34" charset="0"/>
              </a:rPr>
              <a:t> </a:t>
            </a:r>
            <a:r>
              <a:rPr lang="en-US" i="0" dirty="0" err="1">
                <a:solidFill>
                  <a:srgbClr val="2C2F34"/>
                </a:solidFill>
                <a:effectLst/>
                <a:latin typeface="Arial" panose="020B0604020202020204" pitchFamily="34" charset="0"/>
                <a:cs typeface="Arial" panose="020B0604020202020204" pitchFamily="34" charset="0"/>
              </a:rPr>
              <a:t>đ</a:t>
            </a:r>
            <a:r>
              <a:rPr lang="en-US" b="0" i="0" dirty="0" err="1">
                <a:solidFill>
                  <a:srgbClr val="2C2F34"/>
                </a:solidFill>
                <a:effectLst/>
                <a:latin typeface="Arial" panose="020B0604020202020204" pitchFamily="34" charset="0"/>
                <a:cs typeface="Arial" panose="020B0604020202020204" pitchFamily="34" charset="0"/>
              </a:rPr>
              <a:t>ọc</a:t>
            </a:r>
            <a:r>
              <a:rPr lang="en-US" b="0" i="0" dirty="0">
                <a:solidFill>
                  <a:srgbClr val="2C2F34"/>
                </a:solidFill>
                <a:effectLst/>
                <a:latin typeface="Arial" panose="020B0604020202020204" pitchFamily="34" charset="0"/>
                <a:cs typeface="Arial" panose="020B0604020202020204" pitchFamily="34" charset="0"/>
              </a:rPr>
              <a:t> </a:t>
            </a:r>
            <a:r>
              <a:rPr lang="en-US" b="0" i="0" dirty="0" err="1">
                <a:solidFill>
                  <a:srgbClr val="2C2F34"/>
                </a:solidFill>
                <a:effectLst/>
                <a:latin typeface="Arial" panose="020B0604020202020204" pitchFamily="34" charset="0"/>
                <a:cs typeface="Arial" panose="020B0604020202020204" pitchFamily="34" charset="0"/>
              </a:rPr>
              <a:t>nhiệt</a:t>
            </a:r>
            <a:r>
              <a:rPr lang="en-US" b="0" i="0" dirty="0">
                <a:solidFill>
                  <a:srgbClr val="2C2F34"/>
                </a:solidFill>
                <a:effectLst/>
                <a:latin typeface="Arial" panose="020B0604020202020204" pitchFamily="34" charset="0"/>
                <a:cs typeface="Arial" panose="020B0604020202020204" pitchFamily="34" charset="0"/>
              </a:rPr>
              <a:t> </a:t>
            </a:r>
            <a:r>
              <a:rPr lang="en-US" b="0" i="0" dirty="0" err="1">
                <a:solidFill>
                  <a:srgbClr val="2C2F34"/>
                </a:solidFill>
                <a:effectLst/>
                <a:latin typeface="Arial" panose="020B0604020202020204" pitchFamily="34" charset="0"/>
                <a:cs typeface="Arial" panose="020B0604020202020204" pitchFamily="34" charset="0"/>
              </a:rPr>
              <a:t>độ</a:t>
            </a:r>
            <a:r>
              <a:rPr lang="en-US" b="0" i="0" dirty="0">
                <a:solidFill>
                  <a:srgbClr val="2C2F34"/>
                </a:solidFill>
                <a:effectLst/>
                <a:latin typeface="Arial" panose="020B0604020202020204" pitchFamily="34" charset="0"/>
                <a:cs typeface="Arial" panose="020B0604020202020204" pitchFamily="34" charset="0"/>
              </a:rPr>
              <a:t> </a:t>
            </a:r>
            <a:r>
              <a:rPr lang="en-US" b="0" i="0" dirty="0" err="1">
                <a:solidFill>
                  <a:srgbClr val="2C2F34"/>
                </a:solidFill>
                <a:effectLst/>
                <a:latin typeface="Arial" panose="020B0604020202020204" pitchFamily="34" charset="0"/>
                <a:cs typeface="Arial" panose="020B0604020202020204" pitchFamily="34" charset="0"/>
              </a:rPr>
              <a:t>trên</a:t>
            </a:r>
            <a:r>
              <a:rPr lang="en-US" b="0" i="0" dirty="0">
                <a:solidFill>
                  <a:srgbClr val="2C2F34"/>
                </a:solidFill>
                <a:effectLst/>
                <a:latin typeface="Arial" panose="020B0604020202020204" pitchFamily="34" charset="0"/>
                <a:cs typeface="Arial" panose="020B0604020202020204" pitchFamily="34" charset="0"/>
              </a:rPr>
              <a:t> </a:t>
            </a:r>
            <a:r>
              <a:rPr lang="en-US" b="0" i="0" dirty="0" err="1">
                <a:solidFill>
                  <a:srgbClr val="2C2F34"/>
                </a:solidFill>
                <a:effectLst/>
                <a:latin typeface="Arial" panose="020B0604020202020204" pitchFamily="34" charset="0"/>
                <a:cs typeface="Arial" panose="020B0604020202020204" pitchFamily="34" charset="0"/>
              </a:rPr>
              <a:t>cảm</a:t>
            </a:r>
            <a:r>
              <a:rPr lang="en-US" b="0" i="0" dirty="0">
                <a:solidFill>
                  <a:srgbClr val="2C2F34"/>
                </a:solidFill>
                <a:effectLst/>
                <a:latin typeface="Arial" panose="020B0604020202020204" pitchFamily="34" charset="0"/>
                <a:cs typeface="Arial" panose="020B0604020202020204" pitchFamily="34" charset="0"/>
              </a:rPr>
              <a:t> </a:t>
            </a:r>
            <a:r>
              <a:rPr lang="en-US" b="0" i="0" dirty="0" err="1">
                <a:solidFill>
                  <a:srgbClr val="2C2F34"/>
                </a:solidFill>
                <a:effectLst/>
                <a:latin typeface="Arial" panose="020B0604020202020204" pitchFamily="34" charset="0"/>
                <a:cs typeface="Arial" panose="020B0604020202020204" pitchFamily="34" charset="0"/>
              </a:rPr>
              <a:t>biến</a:t>
            </a:r>
            <a:r>
              <a:rPr lang="en-US" b="0" i="0" dirty="0">
                <a:solidFill>
                  <a:srgbClr val="2C2F34"/>
                </a:solidFill>
                <a:effectLst/>
                <a:latin typeface="Arial" panose="020B0604020202020204" pitchFamily="34" charset="0"/>
                <a:cs typeface="Arial" panose="020B0604020202020204" pitchFamily="34" charset="0"/>
              </a:rPr>
              <a:t> DHT11 </a:t>
            </a:r>
            <a:endParaRPr lang="en-US" dirty="0">
              <a:latin typeface="Arial" panose="020B0604020202020204" pitchFamily="34" charset="0"/>
              <a:cs typeface="Arial" panose="020B0604020202020204" pitchFamily="34" charset="0"/>
            </a:endParaRPr>
          </a:p>
          <a:p>
            <a:pPr marL="285750" indent="-285750">
              <a:buFontTx/>
              <a:buChar char="-"/>
            </a:pPr>
            <a:r>
              <a:rPr lang="vi-VN" b="0" i="0" dirty="0">
                <a:effectLst/>
                <a:latin typeface="+mj-lt"/>
              </a:rPr>
              <a:t>Dữ liệu nhiệt độ và độ ẩm do máy phát gửi sẽ được nhận qua mô-đun </a:t>
            </a:r>
            <a:r>
              <a:rPr lang="vi-VN" b="1" i="0" dirty="0">
                <a:effectLst/>
                <a:latin typeface="+mj-lt"/>
              </a:rPr>
              <a:t>Ra-02</a:t>
            </a:r>
            <a:r>
              <a:rPr lang="vi-VN" b="0" i="0" dirty="0">
                <a:effectLst/>
                <a:latin typeface="+mj-lt"/>
              </a:rPr>
              <a:t> và hiển thị trên Màn hình của </a:t>
            </a:r>
            <a:r>
              <a:rPr lang="vi-VN" b="1" i="0" dirty="0">
                <a:effectLst/>
                <a:latin typeface="+mj-lt"/>
              </a:rPr>
              <a:t>Arduino IDE.</a:t>
            </a:r>
            <a:endParaRPr lang="en-US" b="1" dirty="0">
              <a:latin typeface="+mj-lt"/>
              <a:cs typeface="Arial" panose="020B0604020202020204" pitchFamily="34" charset="0"/>
            </a:endParaRP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6CCE1CC-4C9A-4EF7-959A-4D748ED2451B}"/>
              </a:ext>
            </a:extLst>
          </p:cNvPr>
          <p:cNvPicPr>
            <a:picLocks noChangeAspect="1"/>
          </p:cNvPicPr>
          <p:nvPr/>
        </p:nvPicPr>
        <p:blipFill>
          <a:blip r:embed="rId2"/>
          <a:stretch>
            <a:fillRect/>
          </a:stretch>
        </p:blipFill>
        <p:spPr>
          <a:xfrm>
            <a:off x="6199575" y="594804"/>
            <a:ext cx="4311588" cy="3317451"/>
          </a:xfrm>
          <a:prstGeom prst="rect">
            <a:avLst/>
          </a:prstGeom>
        </p:spPr>
      </p:pic>
    </p:spTree>
    <p:extLst>
      <p:ext uri="{BB962C8B-B14F-4D97-AF65-F5344CB8AC3E}">
        <p14:creationId xmlns:p14="http://schemas.microsoft.com/office/powerpoint/2010/main" val="599156299"/>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4A2B3-1A22-456B-8472-2A07A02D41EC}"/>
              </a:ext>
            </a:extLst>
          </p:cNvPr>
          <p:cNvSpPr>
            <a:spLocks noGrp="1"/>
          </p:cNvSpPr>
          <p:nvPr>
            <p:ph type="title"/>
          </p:nvPr>
        </p:nvSpPr>
        <p:spPr>
          <a:xfrm>
            <a:off x="1408896" y="90001"/>
            <a:ext cx="10411767" cy="697767"/>
          </a:xfrm>
        </p:spPr>
        <p:txBody>
          <a:bodyPr>
            <a:normAutofit/>
          </a:bodyPr>
          <a:lstStyle/>
          <a:p>
            <a:r>
              <a:rPr lang="en-US" sz="2400" b="1" dirty="0"/>
              <a:t>LẬP TRÌNH CHO BỘ PHÁT/NHẬN DỮ LIỆU</a:t>
            </a:r>
          </a:p>
        </p:txBody>
      </p:sp>
      <p:sp>
        <p:nvSpPr>
          <p:cNvPr id="4" name="TextBox 3">
            <a:extLst>
              <a:ext uri="{FF2B5EF4-FFF2-40B4-BE49-F238E27FC236}">
                <a16:creationId xmlns:a16="http://schemas.microsoft.com/office/drawing/2014/main" id="{696C2D1D-8886-4282-A79A-A90E381A7515}"/>
              </a:ext>
            </a:extLst>
          </p:cNvPr>
          <p:cNvSpPr txBox="1"/>
          <p:nvPr/>
        </p:nvSpPr>
        <p:spPr>
          <a:xfrm>
            <a:off x="466275" y="697767"/>
            <a:ext cx="11259449" cy="584775"/>
          </a:xfrm>
          <a:prstGeom prst="rect">
            <a:avLst/>
          </a:prstGeom>
          <a:noFill/>
        </p:spPr>
        <p:txBody>
          <a:bodyPr wrap="square" rtlCol="0">
            <a:spAutoFit/>
          </a:bodyPr>
          <a:lstStyle/>
          <a:p>
            <a:r>
              <a:rPr lang="en-US" sz="1600" dirty="0">
                <a:latin typeface="+mj-lt"/>
              </a:rPr>
              <a:t>M</a:t>
            </a:r>
            <a:r>
              <a:rPr lang="vi-VN" sz="1600" b="0" i="0" dirty="0">
                <a:effectLst/>
                <a:latin typeface="+mj-lt"/>
              </a:rPr>
              <a:t>ục tiêu của dự án là gửi dữ liệu giữa hai thiết bị (Một thiết bị được định cấu hình là thiết bị phát và thiết bị còn lại là thiết bị thu) bằng cách sử dụng LoRa. Do đó</a:t>
            </a:r>
            <a:r>
              <a:rPr lang="en-US" sz="1600" b="0" i="0" dirty="0">
                <a:effectLst/>
                <a:latin typeface="+mj-lt"/>
              </a:rPr>
              <a:t> </a:t>
            </a:r>
            <a:r>
              <a:rPr lang="vi-VN" sz="1600" b="0" i="0" dirty="0">
                <a:effectLst/>
                <a:latin typeface="+mj-lt"/>
              </a:rPr>
              <a:t>chúng ta cũng sẽ chia mã thành hai: Mã máy phát và Mã máy thu.</a:t>
            </a:r>
            <a:endParaRPr lang="en-US" sz="1600" dirty="0">
              <a:latin typeface="+mj-lt"/>
            </a:endParaRPr>
          </a:p>
        </p:txBody>
      </p:sp>
      <p:sp>
        <p:nvSpPr>
          <p:cNvPr id="5" name="TextBox 4">
            <a:extLst>
              <a:ext uri="{FF2B5EF4-FFF2-40B4-BE49-F238E27FC236}">
                <a16:creationId xmlns:a16="http://schemas.microsoft.com/office/drawing/2014/main" id="{A9D42780-C01B-4D95-B0FC-8634BE038800}"/>
              </a:ext>
            </a:extLst>
          </p:cNvPr>
          <p:cNvSpPr txBox="1"/>
          <p:nvPr/>
        </p:nvSpPr>
        <p:spPr>
          <a:xfrm>
            <a:off x="341516" y="1346702"/>
            <a:ext cx="11601696" cy="738664"/>
          </a:xfrm>
          <a:prstGeom prst="rect">
            <a:avLst/>
          </a:prstGeom>
          <a:noFill/>
        </p:spPr>
        <p:txBody>
          <a:bodyPr wrap="square" rtlCol="0">
            <a:spAutoFit/>
          </a:bodyPr>
          <a:lstStyle/>
          <a:p>
            <a:pPr marL="342900" indent="-342900">
              <a:buFont typeface="+mj-lt"/>
              <a:buAutoNum type="arabicPeriod"/>
            </a:pPr>
            <a:r>
              <a:rPr lang="en-US" sz="1400" dirty="0">
                <a:latin typeface="Arial" panose="020B0604020202020204" pitchFamily="34" charset="0"/>
                <a:cs typeface="Arial" panose="020B0604020202020204" pitchFamily="34" charset="0"/>
              </a:rPr>
              <a:t>Code </a:t>
            </a:r>
            <a:r>
              <a:rPr lang="en-US" sz="1400" dirty="0" err="1">
                <a:latin typeface="Arial" panose="020B0604020202020204" pitchFamily="34" charset="0"/>
                <a:cs typeface="Arial" panose="020B0604020202020204" pitchFamily="34" charset="0"/>
              </a:rPr>
              <a:t>bộ</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máy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phát</a:t>
            </a:r>
            <a:endParaRPr lang="en-US" sz="1400" dirty="0">
              <a:latin typeface="Arial" panose="020B0604020202020204" pitchFamily="34" charset="0"/>
              <a:cs typeface="Arial" panose="020B0604020202020204" pitchFamily="34" charset="0"/>
            </a:endParaRPr>
          </a:p>
          <a:p>
            <a:r>
              <a:rPr lang="en-US" sz="1400" b="0" i="0" dirty="0">
                <a:effectLst/>
                <a:latin typeface="Arial" panose="020B0604020202020204" pitchFamily="34" charset="0"/>
                <a:cs typeface="Arial" panose="020B0604020202020204" pitchFamily="34" charset="0"/>
              </a:rPr>
              <a:t>- </a:t>
            </a:r>
            <a:r>
              <a:rPr lang="vi-VN" sz="1400" b="0" i="0" dirty="0">
                <a:effectLst/>
                <a:latin typeface="Arial" panose="020B0604020202020204" pitchFamily="34" charset="0"/>
                <a:cs typeface="Arial" panose="020B0604020202020204" pitchFamily="34" charset="0"/>
              </a:rPr>
              <a:t>Ý tưởng</a:t>
            </a:r>
            <a:r>
              <a:rPr lang="en-US" sz="1400" b="0" i="0" dirty="0">
                <a:effectLst/>
                <a:latin typeface="Arial" panose="020B0604020202020204" pitchFamily="34" charset="0"/>
                <a:cs typeface="Arial" panose="020B0604020202020204" pitchFamily="34" charset="0"/>
              </a:rPr>
              <a:t> : </a:t>
            </a:r>
            <a:r>
              <a:rPr lang="vi-VN" sz="1400" b="0" i="0" dirty="0">
                <a:effectLst/>
                <a:latin typeface="Arial" panose="020B0604020202020204" pitchFamily="34" charset="0"/>
                <a:cs typeface="Arial" panose="020B0604020202020204" pitchFamily="34" charset="0"/>
              </a:rPr>
              <a:t>Chúng t</a:t>
            </a:r>
            <a:r>
              <a:rPr lang="en-US" sz="1400" b="0" i="0" dirty="0">
                <a:effectLst/>
                <a:latin typeface="Arial" panose="020B0604020202020204" pitchFamily="34" charset="0"/>
                <a:cs typeface="Arial" panose="020B0604020202020204" pitchFamily="34" charset="0"/>
              </a:rPr>
              <a:t>a</a:t>
            </a:r>
            <a:r>
              <a:rPr lang="vi-VN" sz="1400" b="0" i="0" dirty="0">
                <a:effectLst/>
                <a:latin typeface="Arial" panose="020B0604020202020204" pitchFamily="34" charset="0"/>
                <a:cs typeface="Arial" panose="020B0604020202020204" pitchFamily="34" charset="0"/>
              </a:rPr>
              <a:t> thu được dữ liệu nhiệt độ và độ ẩm của môi trường bằng cách sử dụng cảm biến nhiệt độ và độ ẩm DHT11 và phát dữ liệu qua LoRa tới bộ thu bằng </a:t>
            </a:r>
            <a:r>
              <a:rPr lang="en-US" sz="1400" b="0" i="0" dirty="0" err="1">
                <a:effectLst/>
                <a:latin typeface="Arial" panose="020B0604020202020204" pitchFamily="34" charset="0"/>
                <a:cs typeface="Arial" panose="020B0604020202020204" pitchFamily="34" charset="0"/>
              </a:rPr>
              <a:t>mã</a:t>
            </a:r>
            <a:r>
              <a:rPr lang="en-US" sz="1400" b="0" i="0" dirty="0">
                <a:effectLst/>
                <a:latin typeface="Arial" panose="020B0604020202020204" pitchFamily="34" charset="0"/>
                <a:cs typeface="Arial" panose="020B0604020202020204" pitchFamily="34" charset="0"/>
              </a:rPr>
              <a:t> </a:t>
            </a:r>
            <a:r>
              <a:rPr lang="en-US" sz="1400" b="0" i="0" dirty="0" err="1">
                <a:effectLst/>
                <a:latin typeface="Arial" panose="020B0604020202020204" pitchFamily="34" charset="0"/>
                <a:cs typeface="Arial" panose="020B0604020202020204" pitchFamily="34" charset="0"/>
              </a:rPr>
              <a:t>hóa</a:t>
            </a:r>
            <a:r>
              <a:rPr lang="en-US" sz="1400" b="0" i="0" dirty="0">
                <a:effectLst/>
                <a:latin typeface="Arial" panose="020B0604020202020204" pitchFamily="34" charset="0"/>
                <a:cs typeface="Arial" panose="020B0604020202020204" pitchFamily="34" charset="0"/>
              </a:rPr>
              <a:t> </a:t>
            </a:r>
            <a:r>
              <a:rPr lang="vi-VN" sz="1400" b="0" i="0" dirty="0">
                <a:effectLst/>
                <a:latin typeface="Arial" panose="020B0604020202020204" pitchFamily="34" charset="0"/>
                <a:cs typeface="Arial" panose="020B0604020202020204" pitchFamily="34" charset="0"/>
              </a:rPr>
              <a:t>để đảm bảo dữ liệu chỉ được gửi đến bộ </a:t>
            </a:r>
            <a:r>
              <a:rPr lang="en-US" sz="1400" dirty="0" err="1">
                <a:latin typeface="Arial" panose="020B0604020202020204" pitchFamily="34" charset="0"/>
                <a:cs typeface="Arial" panose="020B0604020202020204" pitchFamily="34" charset="0"/>
              </a:rPr>
              <a:t>thu</a:t>
            </a:r>
            <a:r>
              <a:rPr lang="en-US" sz="1400" b="0" i="0" dirty="0">
                <a:effectLst/>
                <a:latin typeface="Arial" panose="020B0604020202020204" pitchFamily="34" charset="0"/>
                <a:cs typeface="Arial" panose="020B0604020202020204" pitchFamily="34" charset="0"/>
              </a:rPr>
              <a:t>. </a:t>
            </a:r>
            <a:endParaRPr lang="en-US" sz="14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E4BA64E8-F614-47A7-9925-262674109FF7}"/>
              </a:ext>
            </a:extLst>
          </p:cNvPr>
          <p:cNvSpPr txBox="1"/>
          <p:nvPr/>
        </p:nvSpPr>
        <p:spPr>
          <a:xfrm>
            <a:off x="1112362" y="2344248"/>
            <a:ext cx="4260916" cy="4324261"/>
          </a:xfrm>
          <a:prstGeom prst="rect">
            <a:avLst/>
          </a:prstGeom>
          <a:noFill/>
        </p:spPr>
        <p:txBody>
          <a:bodyPr wrap="square" rtlCol="0">
            <a:spAutoFit/>
          </a:bodyPr>
          <a:lstStyle/>
          <a:p>
            <a:pPr algn="l"/>
            <a:r>
              <a:rPr lang="vi-VN" sz="1100" b="1" i="0" dirty="0">
                <a:solidFill>
                  <a:srgbClr val="4A9141"/>
                </a:solidFill>
                <a:effectLst/>
                <a:latin typeface="Source Code Pro"/>
              </a:rPr>
              <a:t>#include &lt;SPI.h&gt;</a:t>
            </a:r>
            <a:endParaRPr lang="vi-VN" sz="1100" b="0" i="0" dirty="0">
              <a:solidFill>
                <a:srgbClr val="AAAAAA"/>
              </a:solidFill>
              <a:effectLst/>
              <a:latin typeface="Source Code Pro"/>
            </a:endParaRPr>
          </a:p>
          <a:p>
            <a:pPr algn="l"/>
            <a:r>
              <a:rPr lang="vi-VN" sz="1100" b="1" i="0" dirty="0">
                <a:solidFill>
                  <a:srgbClr val="4A9141"/>
                </a:solidFill>
                <a:effectLst/>
                <a:latin typeface="Source Code Pro"/>
              </a:rPr>
              <a:t>#include &lt;LoRa.h&gt;</a:t>
            </a:r>
            <a:endParaRPr lang="vi-VN" sz="1100" b="0" i="0" dirty="0">
              <a:solidFill>
                <a:srgbClr val="AAAAAA"/>
              </a:solidFill>
              <a:effectLst/>
              <a:latin typeface="Source Code Pro"/>
            </a:endParaRPr>
          </a:p>
          <a:p>
            <a:pPr algn="l"/>
            <a:r>
              <a:rPr lang="vi-VN" sz="1100" b="1" i="0" dirty="0">
                <a:solidFill>
                  <a:srgbClr val="4A9141"/>
                </a:solidFill>
                <a:effectLst/>
                <a:latin typeface="Source Code Pro"/>
              </a:rPr>
              <a:t>#include &lt;DHT.h&gt;</a:t>
            </a:r>
            <a:endParaRPr lang="vi-VN" sz="1100" b="0" i="0" dirty="0">
              <a:solidFill>
                <a:srgbClr val="AAAAAA"/>
              </a:solidFill>
              <a:effectLst/>
              <a:latin typeface="Source Code Pro"/>
            </a:endParaRPr>
          </a:p>
          <a:p>
            <a:pPr algn="l"/>
            <a:r>
              <a:rPr lang="vi-VN" sz="1100" b="1" i="0" dirty="0">
                <a:solidFill>
                  <a:srgbClr val="4A9141"/>
                </a:solidFill>
                <a:effectLst/>
                <a:latin typeface="Source Code Pro"/>
              </a:rPr>
              <a:t>#define DHTPIN D4 // loại pin kỹ thuật số mà chúng tôi đang kết nối với</a:t>
            </a:r>
            <a:endParaRPr lang="vi-VN" sz="1100" b="0" i="0" dirty="0">
              <a:solidFill>
                <a:srgbClr val="AAAAAA"/>
              </a:solidFill>
              <a:effectLst/>
              <a:latin typeface="Source Code Pro"/>
            </a:endParaRPr>
          </a:p>
          <a:p>
            <a:pPr algn="l"/>
            <a:r>
              <a:rPr lang="vi-VN" sz="1100" b="1" i="0" dirty="0">
                <a:solidFill>
                  <a:srgbClr val="4A9141"/>
                </a:solidFill>
                <a:effectLst/>
                <a:latin typeface="Source Code Pro"/>
              </a:rPr>
              <a:t>#define DHTTYPE DHT11 // chọn loại dht là DHT 11 hoặc DHT22</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DHT </a:t>
            </a:r>
            <a:r>
              <a:rPr lang="vi-VN" sz="1100" b="0" i="0" dirty="0">
                <a:solidFill>
                  <a:srgbClr val="0086B3"/>
                </a:solidFill>
                <a:effectLst/>
                <a:latin typeface="Source Code Pro"/>
              </a:rPr>
              <a:t>dht </a:t>
            </a:r>
            <a:r>
              <a:rPr lang="vi-VN" sz="1100" b="0" i="0" dirty="0">
                <a:solidFill>
                  <a:srgbClr val="777777"/>
                </a:solidFill>
                <a:effectLst/>
                <a:latin typeface="Source Code Pro"/>
              </a:rPr>
              <a:t>( </a:t>
            </a:r>
            <a:r>
              <a:rPr lang="vi-VN" sz="1100" b="0" i="0" dirty="0">
                <a:solidFill>
                  <a:srgbClr val="2F3235"/>
                </a:solidFill>
                <a:effectLst/>
                <a:latin typeface="Source Code Pro"/>
              </a:rPr>
              <a:t>DHTPIN, DHTTYPE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int bộ </a:t>
            </a:r>
            <a:r>
              <a:rPr lang="vi-VN" sz="1100" b="0" i="0" dirty="0">
                <a:solidFill>
                  <a:srgbClr val="2F3235"/>
                </a:solidFill>
                <a:effectLst/>
                <a:latin typeface="Source Code Pro"/>
              </a:rPr>
              <a:t>đếm = 0;</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void </a:t>
            </a:r>
            <a:r>
              <a:rPr lang="vi-VN" sz="1100" b="0" i="0" dirty="0">
                <a:solidFill>
                  <a:srgbClr val="0086B3"/>
                </a:solidFill>
                <a:effectLst/>
                <a:latin typeface="Source Code Pro"/>
              </a:rPr>
              <a:t>setup </a:t>
            </a:r>
            <a:r>
              <a:rPr lang="vi-VN" sz="1100" b="0" i="0" dirty="0">
                <a:solidFill>
                  <a:srgbClr val="777777"/>
                </a:solidFill>
                <a:effectLst/>
                <a:latin typeface="Source Code Pro"/>
              </a:rPr>
              <a:t>() {</a:t>
            </a:r>
            <a:r>
              <a:rPr lang="vi-VN" sz="1100" b="0" i="0" dirty="0">
                <a:solidFill>
                  <a:srgbClr val="2F3235"/>
                </a:solidFill>
                <a:effectLst/>
                <a:latin typeface="inherit"/>
              </a:rPr>
              <a:t> </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Nối tiếp. </a:t>
            </a:r>
            <a:r>
              <a:rPr lang="vi-VN" sz="1100" b="0" i="0" dirty="0">
                <a:solidFill>
                  <a:srgbClr val="0086B3"/>
                </a:solidFill>
                <a:effectLst/>
                <a:latin typeface="Source Code Pro"/>
              </a:rPr>
              <a:t>bắt đầu </a:t>
            </a:r>
            <a:r>
              <a:rPr lang="vi-VN" sz="1100" b="0" i="0" dirty="0">
                <a:solidFill>
                  <a:srgbClr val="777777"/>
                </a:solidFill>
                <a:effectLst/>
                <a:latin typeface="Source Code Pro"/>
              </a:rPr>
              <a:t>( </a:t>
            </a:r>
            <a:r>
              <a:rPr lang="vi-VN" sz="1100" b="0" i="0" dirty="0">
                <a:solidFill>
                  <a:srgbClr val="2F3235"/>
                </a:solidFill>
                <a:effectLst/>
                <a:latin typeface="Source Code Pro"/>
              </a:rPr>
              <a:t>9600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while </a:t>
            </a:r>
            <a:r>
              <a:rPr lang="vi-VN" sz="1100" b="0" i="0" dirty="0">
                <a:solidFill>
                  <a:srgbClr val="777777"/>
                </a:solidFill>
                <a:effectLst/>
                <a:latin typeface="Source Code Pro"/>
              </a:rPr>
              <a:t>( </a:t>
            </a:r>
            <a:r>
              <a:rPr lang="vi-VN" sz="1100" b="0" i="0" dirty="0">
                <a:solidFill>
                  <a:srgbClr val="2F3235"/>
                </a:solidFill>
                <a:effectLst/>
                <a:latin typeface="Source Code Pro"/>
              </a:rPr>
              <a:t>! nối tiếp </a:t>
            </a:r>
            <a:r>
              <a:rPr lang="vi-VN" sz="1100" b="0" i="0" dirty="0">
                <a:solidFill>
                  <a:srgbClr val="777777"/>
                </a:solidFill>
                <a:effectLst/>
                <a:latin typeface="Source Code Pro"/>
              </a:rPr>
              <a:t>) </a:t>
            </a:r>
            <a:r>
              <a:rPr lang="vi-VN" sz="1100" b="0" i="0" dirty="0">
                <a:solidFill>
                  <a:srgbClr val="2F3235"/>
                </a:solidFill>
                <a:effectLst/>
                <a:latin typeface="Source Code Pro"/>
              </a:rPr>
              <a:t>;</a:t>
            </a:r>
            <a:r>
              <a:rPr lang="vi-VN" sz="1100" b="0" i="0" dirty="0">
                <a:solidFill>
                  <a:srgbClr val="2F3235"/>
                </a:solidFill>
                <a:effectLst/>
                <a:latin typeface="inherit"/>
              </a:rPr>
              <a:t> </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Nối tiếp. </a:t>
            </a:r>
            <a:r>
              <a:rPr lang="vi-VN" sz="1100" b="0" i="0" dirty="0">
                <a:solidFill>
                  <a:srgbClr val="0086B3"/>
                </a:solidFill>
                <a:effectLst/>
                <a:latin typeface="Source Code Pro"/>
              </a:rPr>
              <a:t>println </a:t>
            </a:r>
            <a:r>
              <a:rPr lang="vi-VN" sz="1100" b="0" i="0" dirty="0">
                <a:solidFill>
                  <a:srgbClr val="777777"/>
                </a:solidFill>
                <a:effectLst/>
                <a:latin typeface="Source Code Pro"/>
              </a:rPr>
              <a:t>( </a:t>
            </a:r>
            <a:r>
              <a:rPr lang="vi-VN" sz="1100" b="0" i="0" dirty="0">
                <a:solidFill>
                  <a:srgbClr val="DD1144"/>
                </a:solidFill>
                <a:effectLst/>
                <a:latin typeface="Source Code Pro"/>
              </a:rPr>
              <a:t>"Người gửi LoRa"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dht. </a:t>
            </a:r>
            <a:r>
              <a:rPr lang="vi-VN" sz="1100" b="0" i="0" dirty="0">
                <a:solidFill>
                  <a:srgbClr val="0086B3"/>
                </a:solidFill>
                <a:effectLst/>
                <a:latin typeface="Source Code Pro"/>
              </a:rPr>
              <a:t>bắt đầu </a:t>
            </a:r>
            <a:r>
              <a:rPr lang="vi-VN" sz="1100" b="0" i="0" dirty="0">
                <a:solidFill>
                  <a:srgbClr val="777777"/>
                </a:solidFill>
                <a:effectLst/>
                <a:latin typeface="Source Code Pro"/>
              </a:rPr>
              <a:t>() </a:t>
            </a:r>
            <a:r>
              <a:rPr lang="vi-VN" sz="1100" b="0" i="0" dirty="0">
                <a:solidFill>
                  <a:srgbClr val="2F3235"/>
                </a:solidFill>
                <a:effectLst/>
                <a:latin typeface="Source Code Pro"/>
              </a:rPr>
              <a:t>; </a:t>
            </a:r>
            <a:r>
              <a:rPr lang="vi-VN" sz="1100" b="0" i="0" dirty="0">
                <a:solidFill>
                  <a:srgbClr val="8181A1"/>
                </a:solidFill>
                <a:effectLst/>
                <a:latin typeface="Source Code Pro"/>
              </a:rPr>
              <a:t>// khởi tạo DHT11</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if </a:t>
            </a:r>
            <a:r>
              <a:rPr lang="vi-VN" sz="1100" b="0" i="0" dirty="0">
                <a:solidFill>
                  <a:srgbClr val="777777"/>
                </a:solidFill>
                <a:effectLst/>
                <a:latin typeface="Source Code Pro"/>
              </a:rPr>
              <a:t>( </a:t>
            </a:r>
            <a:r>
              <a:rPr lang="vi-VN" sz="1100" b="0" i="0" dirty="0">
                <a:solidFill>
                  <a:srgbClr val="2F3235"/>
                </a:solidFill>
                <a:effectLst/>
                <a:latin typeface="Source Code Pro"/>
              </a:rPr>
              <a:t>! LoRa. </a:t>
            </a:r>
            <a:r>
              <a:rPr lang="vi-VN" sz="1100" b="0" i="0" dirty="0">
                <a:solidFill>
                  <a:srgbClr val="0086B3"/>
                </a:solidFill>
                <a:effectLst/>
                <a:latin typeface="Source Code Pro"/>
              </a:rPr>
              <a:t>begin </a:t>
            </a:r>
            <a:r>
              <a:rPr lang="vi-VN" sz="1100" b="0" i="0" dirty="0">
                <a:solidFill>
                  <a:srgbClr val="777777"/>
                </a:solidFill>
                <a:effectLst/>
                <a:latin typeface="Source Code Pro"/>
              </a:rPr>
              <a:t>( </a:t>
            </a:r>
            <a:r>
              <a:rPr lang="vi-VN" sz="1100" b="0" i="0" dirty="0">
                <a:solidFill>
                  <a:srgbClr val="009999"/>
                </a:solidFill>
                <a:effectLst/>
                <a:latin typeface="Source Code Pro"/>
              </a:rPr>
              <a:t>868E6 </a:t>
            </a:r>
            <a:r>
              <a:rPr lang="vi-VN" sz="1100" b="0" i="0" dirty="0">
                <a:solidFill>
                  <a:srgbClr val="777777"/>
                </a:solidFill>
                <a:effectLst/>
                <a:latin typeface="Source Code Pro"/>
              </a:rPr>
              <a:t>)) {</a:t>
            </a:r>
            <a:r>
              <a:rPr lang="vi-VN" sz="1100" b="0" i="0" dirty="0">
                <a:solidFill>
                  <a:srgbClr val="2F3235"/>
                </a:solidFill>
                <a:effectLst/>
                <a:latin typeface="inherit"/>
              </a:rPr>
              <a:t> </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Nối tiếp. </a:t>
            </a:r>
            <a:r>
              <a:rPr lang="vi-VN" sz="1100" b="0" i="0" dirty="0">
                <a:solidFill>
                  <a:srgbClr val="0086B3"/>
                </a:solidFill>
                <a:effectLst/>
                <a:latin typeface="Source Code Pro"/>
              </a:rPr>
              <a:t>println </a:t>
            </a:r>
            <a:r>
              <a:rPr lang="vi-VN" sz="1100" b="0" i="0" dirty="0">
                <a:solidFill>
                  <a:srgbClr val="777777"/>
                </a:solidFill>
                <a:effectLst/>
                <a:latin typeface="Source Code Pro"/>
              </a:rPr>
              <a:t>( </a:t>
            </a:r>
            <a:r>
              <a:rPr lang="vi-VN" sz="1100" b="0" i="0" dirty="0">
                <a:solidFill>
                  <a:srgbClr val="DD1144"/>
                </a:solidFill>
                <a:effectLst/>
                <a:latin typeface="Source Code Pro"/>
              </a:rPr>
              <a:t>"Khởi động LoRa không thành công!"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trong khi </a:t>
            </a:r>
            <a:r>
              <a:rPr lang="vi-VN" sz="1100" b="0" i="0" dirty="0">
                <a:solidFill>
                  <a:srgbClr val="777777"/>
                </a:solidFill>
                <a:effectLst/>
                <a:latin typeface="Source Code Pro"/>
              </a:rPr>
              <a:t>( </a:t>
            </a:r>
            <a:r>
              <a:rPr lang="vi-VN" sz="1100" b="0" i="0" dirty="0">
                <a:solidFill>
                  <a:srgbClr val="2F3235"/>
                </a:solidFill>
                <a:effectLst/>
                <a:latin typeface="Source Code Pro"/>
              </a:rPr>
              <a:t>1 </a:t>
            </a:r>
            <a:r>
              <a:rPr lang="vi-VN" sz="1100" b="0" i="0" dirty="0">
                <a:solidFill>
                  <a:srgbClr val="777777"/>
                </a:solidFill>
                <a:effectLst/>
                <a:latin typeface="Source Code Pro"/>
              </a:rPr>
              <a:t>) </a:t>
            </a:r>
            <a:r>
              <a:rPr lang="vi-VN" sz="1100" b="0" i="0" dirty="0">
                <a:solidFill>
                  <a:srgbClr val="2F3235"/>
                </a:solidFill>
                <a:effectLst/>
                <a:latin typeface="Source Code Pro"/>
              </a:rPr>
              <a:t>;</a:t>
            </a:r>
            <a:r>
              <a:rPr lang="vi-VN" sz="1100" b="0" i="0" dirty="0">
                <a:solidFill>
                  <a:srgbClr val="2F3235"/>
                </a:solidFill>
                <a:effectLst/>
                <a:latin typeface="inherit"/>
              </a:rPr>
              <a:t> </a:t>
            </a:r>
            <a:endParaRPr lang="vi-VN" sz="1100" b="0" i="0" dirty="0">
              <a:solidFill>
                <a:srgbClr val="AAAAAA"/>
              </a:solidFill>
              <a:effectLst/>
              <a:latin typeface="Source Code Pro"/>
            </a:endParaRPr>
          </a:p>
          <a:p>
            <a:pPr algn="l"/>
            <a:r>
              <a:rPr lang="vi-VN" sz="1100" b="0" i="0" dirty="0">
                <a:solidFill>
                  <a:srgbClr val="777777"/>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setSyncWord </a:t>
            </a:r>
            <a:r>
              <a:rPr lang="vi-VN" sz="1100" b="0" i="0" dirty="0">
                <a:solidFill>
                  <a:srgbClr val="777777"/>
                </a:solidFill>
                <a:effectLst/>
                <a:latin typeface="Source Code Pro"/>
              </a:rPr>
              <a:t>( </a:t>
            </a:r>
            <a:r>
              <a:rPr lang="vi-VN" sz="1100" b="0" i="1" dirty="0">
                <a:solidFill>
                  <a:srgbClr val="009999"/>
                </a:solidFill>
                <a:effectLst/>
                <a:latin typeface="Source Code Pro"/>
              </a:rPr>
              <a:t>0xF3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setTxPower </a:t>
            </a:r>
            <a:r>
              <a:rPr lang="vi-VN" sz="1100" b="0" i="0" dirty="0">
                <a:solidFill>
                  <a:srgbClr val="777777"/>
                </a:solidFill>
                <a:effectLst/>
                <a:latin typeface="Source Code Pro"/>
              </a:rPr>
              <a:t>( </a:t>
            </a:r>
            <a:r>
              <a:rPr lang="vi-VN" sz="1100" b="0" i="0" dirty="0">
                <a:solidFill>
                  <a:srgbClr val="2F3235"/>
                </a:solidFill>
                <a:effectLst/>
                <a:latin typeface="Source Code Pro"/>
              </a:rPr>
              <a:t>20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777777"/>
                </a:solidFill>
                <a:effectLst/>
                <a:latin typeface="Source Code Pro"/>
              </a:rPr>
              <a:t>}</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void </a:t>
            </a:r>
            <a:r>
              <a:rPr lang="vi-VN" sz="1100" b="0" i="0" dirty="0">
                <a:solidFill>
                  <a:srgbClr val="0086B3"/>
                </a:solidFill>
                <a:effectLst/>
                <a:latin typeface="Source Code Pro"/>
              </a:rPr>
              <a:t>loop </a:t>
            </a:r>
            <a:r>
              <a:rPr lang="vi-VN" sz="1100" b="0" i="0" dirty="0">
                <a:solidFill>
                  <a:srgbClr val="777777"/>
                </a:solidFill>
                <a:effectLst/>
                <a:latin typeface="Source Code Pro"/>
              </a:rPr>
              <a:t>()</a:t>
            </a:r>
            <a:r>
              <a:rPr lang="vi-VN" sz="1100" b="0" i="0" dirty="0">
                <a:solidFill>
                  <a:srgbClr val="2F3235"/>
                </a:solidFill>
                <a:effectLst/>
                <a:latin typeface="inherit"/>
              </a:rPr>
              <a:t> </a:t>
            </a:r>
            <a:endParaRPr lang="vi-VN" sz="1100" b="0" i="0" dirty="0">
              <a:solidFill>
                <a:srgbClr val="AAAAAA"/>
              </a:solidFill>
              <a:effectLst/>
              <a:latin typeface="Source Code Pro"/>
            </a:endParaRPr>
          </a:p>
          <a:p>
            <a:pPr algn="l"/>
            <a:r>
              <a:rPr lang="vi-VN" sz="1100" b="0" i="0" dirty="0">
                <a:solidFill>
                  <a:srgbClr val="777777"/>
                </a:solidFill>
                <a:effectLst/>
                <a:latin typeface="Source Code Pro"/>
              </a:rPr>
              <a:t>{</a:t>
            </a:r>
            <a:endParaRPr lang="vi-VN" sz="1100" b="0" i="0" dirty="0">
              <a:solidFill>
                <a:srgbClr val="AAAAAA"/>
              </a:solidFill>
              <a:effectLst/>
              <a:latin typeface="Source Code Pro"/>
            </a:endParaRPr>
          </a:p>
          <a:p>
            <a:endParaRPr lang="en-US" sz="1100" dirty="0"/>
          </a:p>
        </p:txBody>
      </p:sp>
      <p:sp>
        <p:nvSpPr>
          <p:cNvPr id="7" name="TextBox 6">
            <a:extLst>
              <a:ext uri="{FF2B5EF4-FFF2-40B4-BE49-F238E27FC236}">
                <a16:creationId xmlns:a16="http://schemas.microsoft.com/office/drawing/2014/main" id="{1A2811D5-C0B6-4EAB-AB93-E169359D6570}"/>
              </a:ext>
            </a:extLst>
          </p:cNvPr>
          <p:cNvSpPr txBox="1"/>
          <p:nvPr/>
        </p:nvSpPr>
        <p:spPr>
          <a:xfrm>
            <a:off x="6385090" y="2428886"/>
            <a:ext cx="4883085" cy="4154984"/>
          </a:xfrm>
          <a:prstGeom prst="rect">
            <a:avLst/>
          </a:prstGeom>
          <a:noFill/>
        </p:spPr>
        <p:txBody>
          <a:bodyPr wrap="square" rtlCol="0">
            <a:spAutoFit/>
          </a:bodyPr>
          <a:lstStyle/>
          <a:p>
            <a:pPr algn="l"/>
            <a:r>
              <a:rPr lang="vi-VN" sz="1100" b="1" i="0" dirty="0">
                <a:solidFill>
                  <a:srgbClr val="286491"/>
                </a:solidFill>
                <a:effectLst/>
                <a:latin typeface="Source Code Pro"/>
              </a:rPr>
              <a:t>float </a:t>
            </a:r>
            <a:r>
              <a:rPr lang="vi-VN" sz="1100" b="0" i="0" dirty="0">
                <a:solidFill>
                  <a:srgbClr val="2F3235"/>
                </a:solidFill>
                <a:effectLst/>
                <a:latin typeface="Source Code Pro"/>
              </a:rPr>
              <a:t>h = dht. </a:t>
            </a:r>
            <a:r>
              <a:rPr lang="vi-VN" sz="1100" b="0" i="0" dirty="0">
                <a:solidFill>
                  <a:srgbClr val="0086B3"/>
                </a:solidFill>
                <a:effectLst/>
                <a:latin typeface="Source Code Pro"/>
              </a:rPr>
              <a:t>readHumidity </a:t>
            </a:r>
            <a:r>
              <a:rPr lang="vi-VN" sz="1100" b="0" i="0" dirty="0">
                <a:solidFill>
                  <a:srgbClr val="777777"/>
                </a:solidFill>
                <a:effectLst/>
                <a:latin typeface="Source Code Pro"/>
              </a:rPr>
              <a:t>() </a:t>
            </a:r>
            <a:r>
              <a:rPr lang="vi-VN" sz="1100" b="0" i="0" dirty="0">
                <a:solidFill>
                  <a:srgbClr val="2F3235"/>
                </a:solidFill>
                <a:effectLst/>
                <a:latin typeface="Source Code Pro"/>
              </a:rPr>
              <a:t>; </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float </a:t>
            </a:r>
            <a:r>
              <a:rPr lang="vi-VN" sz="1100" b="0" i="0" dirty="0">
                <a:solidFill>
                  <a:srgbClr val="2F3235"/>
                </a:solidFill>
                <a:effectLst/>
                <a:latin typeface="Source Code Pro"/>
              </a:rPr>
              <a:t>t = dht. </a:t>
            </a:r>
            <a:r>
              <a:rPr lang="vi-VN" sz="1100" b="0" i="0" dirty="0">
                <a:solidFill>
                  <a:srgbClr val="0086B3"/>
                </a:solidFill>
                <a:effectLst/>
                <a:latin typeface="Source Code Pro"/>
              </a:rPr>
              <a:t>readTempether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if </a:t>
            </a:r>
            <a:r>
              <a:rPr lang="vi-VN" sz="1100" b="0" i="0" dirty="0">
                <a:solidFill>
                  <a:srgbClr val="777777"/>
                </a:solidFill>
                <a:effectLst/>
                <a:latin typeface="Source Code Pro"/>
              </a:rPr>
              <a:t>( </a:t>
            </a:r>
            <a:r>
              <a:rPr lang="vi-VN" sz="1100" b="0" i="0" dirty="0">
                <a:solidFill>
                  <a:srgbClr val="0086B3"/>
                </a:solidFill>
                <a:effectLst/>
                <a:latin typeface="Source Code Pro"/>
              </a:rPr>
              <a:t>isnan </a:t>
            </a:r>
            <a:r>
              <a:rPr lang="vi-VN" sz="1100" b="0" i="0" dirty="0">
                <a:solidFill>
                  <a:srgbClr val="777777"/>
                </a:solidFill>
                <a:effectLst/>
                <a:latin typeface="Source Code Pro"/>
              </a:rPr>
              <a:t>( </a:t>
            </a:r>
            <a:r>
              <a:rPr lang="vi-VN" sz="1100" b="0" i="0" dirty="0">
                <a:solidFill>
                  <a:srgbClr val="2F3235"/>
                </a:solidFill>
                <a:effectLst/>
                <a:latin typeface="Source Code Pro"/>
              </a:rPr>
              <a:t>h </a:t>
            </a:r>
            <a:r>
              <a:rPr lang="vi-VN" sz="1100" b="0" i="0" dirty="0">
                <a:solidFill>
                  <a:srgbClr val="777777"/>
                </a:solidFill>
                <a:effectLst/>
                <a:latin typeface="Source Code Pro"/>
              </a:rPr>
              <a:t>) </a:t>
            </a:r>
            <a:r>
              <a:rPr lang="vi-VN" sz="1100" b="0" i="0" dirty="0">
                <a:solidFill>
                  <a:srgbClr val="2F3235"/>
                </a:solidFill>
                <a:effectLst/>
                <a:latin typeface="Source Code Pro"/>
              </a:rPr>
              <a:t>|| </a:t>
            </a:r>
            <a:r>
              <a:rPr lang="vi-VN" sz="1100" b="0" i="0" dirty="0">
                <a:solidFill>
                  <a:srgbClr val="0086B3"/>
                </a:solidFill>
                <a:effectLst/>
                <a:latin typeface="Source Code Pro"/>
              </a:rPr>
              <a:t>isnan </a:t>
            </a:r>
            <a:r>
              <a:rPr lang="vi-VN" sz="1100" b="0" i="0" dirty="0">
                <a:solidFill>
                  <a:srgbClr val="777777"/>
                </a:solidFill>
                <a:effectLst/>
                <a:latin typeface="Source Code Pro"/>
              </a:rPr>
              <a:t>( </a:t>
            </a:r>
            <a:r>
              <a:rPr lang="vi-VN" sz="1100" b="0" i="0" dirty="0">
                <a:solidFill>
                  <a:srgbClr val="2F3235"/>
                </a:solidFill>
                <a:effectLst/>
                <a:latin typeface="Source Code Pro"/>
              </a:rPr>
              <a:t>t </a:t>
            </a:r>
            <a:r>
              <a:rPr lang="vi-VN" sz="1100" b="0" i="0" dirty="0">
                <a:solidFill>
                  <a:srgbClr val="777777"/>
                </a:solidFill>
                <a:effectLst/>
                <a:latin typeface="Source Code Pro"/>
              </a:rPr>
              <a:t>)) {</a:t>
            </a:r>
            <a:r>
              <a:rPr lang="vi-VN" sz="1100" b="0" i="0" dirty="0">
                <a:solidFill>
                  <a:srgbClr val="2F3235"/>
                </a:solidFill>
                <a:effectLst/>
                <a:latin typeface="inherit"/>
              </a:rPr>
              <a:t> </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Nối tiếp. </a:t>
            </a:r>
            <a:r>
              <a:rPr lang="vi-VN" sz="1100" b="0" i="0" dirty="0">
                <a:solidFill>
                  <a:srgbClr val="0086B3"/>
                </a:solidFill>
                <a:effectLst/>
                <a:latin typeface="Source Code Pro"/>
              </a:rPr>
              <a:t>println </a:t>
            </a:r>
            <a:r>
              <a:rPr lang="vi-VN" sz="1100" b="0" i="0" dirty="0">
                <a:solidFill>
                  <a:srgbClr val="777777"/>
                </a:solidFill>
                <a:effectLst/>
                <a:latin typeface="Source Code Pro"/>
              </a:rPr>
              <a:t>( </a:t>
            </a:r>
            <a:r>
              <a:rPr lang="vi-VN" sz="1100" b="0" i="0" dirty="0">
                <a:solidFill>
                  <a:srgbClr val="0086B3"/>
                </a:solidFill>
                <a:effectLst/>
                <a:latin typeface="Source Code Pro"/>
              </a:rPr>
              <a:t>F </a:t>
            </a:r>
            <a:r>
              <a:rPr lang="vi-VN" sz="1100" b="0" i="0" dirty="0">
                <a:solidFill>
                  <a:srgbClr val="777777"/>
                </a:solidFill>
                <a:effectLst/>
                <a:latin typeface="Source Code Pro"/>
              </a:rPr>
              <a:t>( </a:t>
            </a:r>
            <a:r>
              <a:rPr lang="vi-VN" sz="1100" b="0" i="0" dirty="0">
                <a:solidFill>
                  <a:srgbClr val="DD1144"/>
                </a:solidFill>
                <a:effectLst/>
                <a:latin typeface="Source Code Pro"/>
              </a:rPr>
              <a:t>"Không đọc được từ cảm biến DHT!"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trở lại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777777"/>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Nối tiếp. </a:t>
            </a:r>
            <a:r>
              <a:rPr lang="vi-VN" sz="1100" b="0" i="0" dirty="0">
                <a:solidFill>
                  <a:srgbClr val="0086B3"/>
                </a:solidFill>
                <a:effectLst/>
                <a:latin typeface="Source Code Pro"/>
              </a:rPr>
              <a:t>print </a:t>
            </a:r>
            <a:r>
              <a:rPr lang="vi-VN" sz="1100" b="0" i="0" dirty="0">
                <a:solidFill>
                  <a:srgbClr val="777777"/>
                </a:solidFill>
                <a:effectLst/>
                <a:latin typeface="Source Code Pro"/>
              </a:rPr>
              <a:t>( </a:t>
            </a:r>
            <a:r>
              <a:rPr lang="vi-VN" sz="1100" b="0" i="0" dirty="0">
                <a:solidFill>
                  <a:srgbClr val="DD1144"/>
                </a:solidFill>
                <a:effectLst/>
                <a:latin typeface="Source Code Pro"/>
              </a:rPr>
              <a:t>"Đang gửi gói tin:"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Nối tiếp. </a:t>
            </a:r>
            <a:r>
              <a:rPr lang="vi-VN" sz="1100" b="0" i="0" dirty="0">
                <a:solidFill>
                  <a:srgbClr val="0086B3"/>
                </a:solidFill>
                <a:effectLst/>
                <a:latin typeface="Source Code Pro"/>
              </a:rPr>
              <a:t>println </a:t>
            </a:r>
            <a:r>
              <a:rPr lang="vi-VN" sz="1100" b="0" i="0" dirty="0">
                <a:solidFill>
                  <a:srgbClr val="777777"/>
                </a:solidFill>
                <a:effectLst/>
                <a:latin typeface="Source Code Pro"/>
              </a:rPr>
              <a:t>(bộ </a:t>
            </a:r>
            <a:r>
              <a:rPr lang="vi-VN" sz="1100" b="0" i="0" dirty="0">
                <a:solidFill>
                  <a:srgbClr val="2F3235"/>
                </a:solidFill>
                <a:effectLst/>
                <a:latin typeface="Source Code Pro"/>
              </a:rPr>
              <a:t>đếm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8181A1"/>
                </a:solidFill>
                <a:effectLst/>
                <a:latin typeface="Source Code Pro"/>
              </a:rPr>
              <a:t>// gửi gói tin</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beginPacket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print </a:t>
            </a:r>
            <a:r>
              <a:rPr lang="vi-VN" sz="1100" b="0" i="0" dirty="0">
                <a:solidFill>
                  <a:srgbClr val="777777"/>
                </a:solidFill>
                <a:effectLst/>
                <a:latin typeface="Source Code Pro"/>
              </a:rPr>
              <a:t>( </a:t>
            </a:r>
            <a:r>
              <a:rPr lang="vi-VN" sz="1100" b="0" i="0" dirty="0">
                <a:solidFill>
                  <a:srgbClr val="DD1144"/>
                </a:solidFill>
                <a:effectLst/>
                <a:latin typeface="Source Code Pro"/>
              </a:rPr>
              <a:t>"Dữ liệu:"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in </a:t>
            </a:r>
            <a:r>
              <a:rPr lang="vi-VN" sz="1100" b="0" i="0" dirty="0">
                <a:solidFill>
                  <a:srgbClr val="777777"/>
                </a:solidFill>
                <a:effectLst/>
                <a:latin typeface="Source Code Pro"/>
              </a:rPr>
              <a:t>(bộ </a:t>
            </a:r>
            <a:r>
              <a:rPr lang="vi-VN" sz="1100" b="0" i="0" dirty="0">
                <a:solidFill>
                  <a:srgbClr val="2F3235"/>
                </a:solidFill>
                <a:effectLst/>
                <a:latin typeface="Source Code Pro"/>
              </a:rPr>
              <a:t>đếm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print </a:t>
            </a:r>
            <a:r>
              <a:rPr lang="vi-VN" sz="1100" b="0" i="0" dirty="0">
                <a:solidFill>
                  <a:srgbClr val="777777"/>
                </a:solidFill>
                <a:effectLst/>
                <a:latin typeface="Source Code Pro"/>
              </a:rPr>
              <a:t>( </a:t>
            </a:r>
            <a:r>
              <a:rPr lang="vi-VN" sz="1100" b="0" i="0" dirty="0">
                <a:solidFill>
                  <a:srgbClr val="DD1144"/>
                </a:solidFill>
                <a:effectLst/>
                <a:latin typeface="Source Code Pro"/>
              </a:rPr>
              <a:t>"&gt;"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print </a:t>
            </a:r>
            <a:r>
              <a:rPr lang="vi-VN" sz="1100" b="0" i="0" dirty="0">
                <a:solidFill>
                  <a:srgbClr val="777777"/>
                </a:solidFill>
                <a:effectLst/>
                <a:latin typeface="Source Code Pro"/>
              </a:rPr>
              <a:t>( </a:t>
            </a:r>
            <a:r>
              <a:rPr lang="vi-VN" sz="1100" b="0" i="0" dirty="0">
                <a:solidFill>
                  <a:srgbClr val="DD1144"/>
                </a:solidFill>
                <a:effectLst/>
                <a:latin typeface="Source Code Pro"/>
              </a:rPr>
              <a:t>"Nhiệt độ:"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in </a:t>
            </a:r>
            <a:r>
              <a:rPr lang="vi-VN" sz="1100" b="0" i="0" dirty="0">
                <a:solidFill>
                  <a:srgbClr val="777777"/>
                </a:solidFill>
                <a:effectLst/>
                <a:latin typeface="Source Code Pro"/>
              </a:rPr>
              <a:t>( </a:t>
            </a:r>
            <a:r>
              <a:rPr lang="vi-VN" sz="1100" b="0" i="0" dirty="0">
                <a:solidFill>
                  <a:srgbClr val="2F3235"/>
                </a:solidFill>
                <a:effectLst/>
                <a:latin typeface="Source Code Pro"/>
              </a:rPr>
              <a:t>t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print </a:t>
            </a:r>
            <a:r>
              <a:rPr lang="vi-VN" sz="1100" b="0" i="0" dirty="0">
                <a:solidFill>
                  <a:srgbClr val="777777"/>
                </a:solidFill>
                <a:effectLst/>
                <a:latin typeface="Source Code Pro"/>
              </a:rPr>
              <a:t>( </a:t>
            </a:r>
            <a:r>
              <a:rPr lang="vi-VN" sz="1100" b="0" i="0" dirty="0">
                <a:solidFill>
                  <a:srgbClr val="DD1144"/>
                </a:solidFill>
                <a:effectLst/>
                <a:latin typeface="Source Code Pro"/>
              </a:rPr>
              <a:t>""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print </a:t>
            </a:r>
            <a:r>
              <a:rPr lang="vi-VN" sz="1100" b="0" i="0" dirty="0">
                <a:solidFill>
                  <a:srgbClr val="777777"/>
                </a:solidFill>
                <a:effectLst/>
                <a:latin typeface="Source Code Pro"/>
              </a:rPr>
              <a:t>( </a:t>
            </a:r>
            <a:r>
              <a:rPr lang="vi-VN" sz="1100" b="0" i="0" dirty="0">
                <a:solidFill>
                  <a:srgbClr val="DD1144"/>
                </a:solidFill>
                <a:effectLst/>
                <a:latin typeface="Source Code Pro"/>
              </a:rPr>
              <a:t>"độ ẩm"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in </a:t>
            </a:r>
            <a:r>
              <a:rPr lang="vi-VN" sz="1100" b="0" i="0" dirty="0">
                <a:solidFill>
                  <a:srgbClr val="777777"/>
                </a:solidFill>
                <a:effectLst/>
                <a:latin typeface="Source Code Pro"/>
              </a:rPr>
              <a:t>( </a:t>
            </a:r>
            <a:r>
              <a:rPr lang="vi-VN" sz="1100" b="0" i="0" dirty="0">
                <a:solidFill>
                  <a:srgbClr val="2F3235"/>
                </a:solidFill>
                <a:effectLst/>
                <a:latin typeface="Source Code Pro"/>
              </a:rPr>
              <a:t>h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endPacket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bộ đếm ++;</a:t>
            </a:r>
            <a:endParaRPr lang="vi-VN" sz="1100" b="0" i="0" dirty="0">
              <a:solidFill>
                <a:srgbClr val="AAAAAA"/>
              </a:solidFill>
              <a:effectLst/>
              <a:latin typeface="Source Code Pro"/>
            </a:endParaRPr>
          </a:p>
          <a:p>
            <a:pPr algn="l"/>
            <a:r>
              <a:rPr lang="vi-VN" sz="1100" b="0" i="0" dirty="0">
                <a:solidFill>
                  <a:srgbClr val="0086B3"/>
                </a:solidFill>
                <a:effectLst/>
                <a:latin typeface="Source Code Pro"/>
              </a:rPr>
              <a:t>chậm trễ </a:t>
            </a:r>
            <a:r>
              <a:rPr lang="vi-VN" sz="1100" b="0" i="0" dirty="0">
                <a:solidFill>
                  <a:srgbClr val="777777"/>
                </a:solidFill>
                <a:effectLst/>
                <a:latin typeface="Source Code Pro"/>
              </a:rPr>
              <a:t>( </a:t>
            </a:r>
            <a:r>
              <a:rPr lang="vi-VN" sz="1100" b="0" i="0" dirty="0">
                <a:solidFill>
                  <a:srgbClr val="2F3235"/>
                </a:solidFill>
                <a:effectLst/>
                <a:latin typeface="Source Code Pro"/>
              </a:rPr>
              <a:t>5000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777777"/>
                </a:solidFill>
                <a:effectLst/>
                <a:latin typeface="Source Code Pro"/>
              </a:rPr>
              <a:t>}</a:t>
            </a:r>
            <a:endParaRPr lang="vi-VN" sz="1100" b="0" i="0" dirty="0">
              <a:solidFill>
                <a:srgbClr val="AAAAAA"/>
              </a:solidFill>
              <a:effectLst/>
              <a:latin typeface="Source Code Pro"/>
            </a:endParaRPr>
          </a:p>
          <a:p>
            <a:endParaRPr lang="en-US" sz="1100" dirty="0"/>
          </a:p>
        </p:txBody>
      </p:sp>
    </p:spTree>
    <p:extLst>
      <p:ext uri="{BB962C8B-B14F-4D97-AF65-F5344CB8AC3E}">
        <p14:creationId xmlns:p14="http://schemas.microsoft.com/office/powerpoint/2010/main" val="218109097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3B741D9-8494-4B5E-A543-ABEB535195A5}"/>
              </a:ext>
            </a:extLst>
          </p:cNvPr>
          <p:cNvSpPr txBox="1">
            <a:spLocks noGrp="1"/>
          </p:cNvSpPr>
          <p:nvPr>
            <p:ph idx="1"/>
          </p:nvPr>
        </p:nvSpPr>
        <p:spPr>
          <a:xfrm>
            <a:off x="1701127" y="-632383"/>
            <a:ext cx="10018713" cy="3124201"/>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2.  Code </a:t>
            </a:r>
            <a:r>
              <a:rPr lang="en-US" sz="1600" dirty="0" err="1">
                <a:latin typeface="Arial" panose="020B0604020202020204" pitchFamily="34" charset="0"/>
                <a:cs typeface="Arial" panose="020B0604020202020204" pitchFamily="34" charset="0"/>
              </a:rPr>
              <a:t>bộ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máy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thu</a:t>
            </a:r>
            <a:endParaRPr lang="en-US" sz="1600" dirty="0">
              <a:latin typeface="Arial" panose="020B0604020202020204" pitchFamily="34" charset="0"/>
              <a:cs typeface="Arial" panose="020B0604020202020204" pitchFamily="34" charset="0"/>
            </a:endParaRPr>
          </a:p>
          <a:p>
            <a:r>
              <a:rPr lang="en-US" sz="1600" b="0" i="0" dirty="0">
                <a:effectLst/>
                <a:latin typeface="Arial" panose="020B0604020202020204" pitchFamily="34" charset="0"/>
                <a:cs typeface="Arial" panose="020B0604020202020204" pitchFamily="34" charset="0"/>
              </a:rPr>
              <a:t>- Ý </a:t>
            </a:r>
            <a:r>
              <a:rPr lang="en-US" sz="1600" b="0" i="0" dirty="0" err="1">
                <a:effectLst/>
                <a:latin typeface="Arial" panose="020B0604020202020204" pitchFamily="34" charset="0"/>
                <a:cs typeface="Arial" panose="020B0604020202020204" pitchFamily="34" charset="0"/>
              </a:rPr>
              <a:t>tưởng</a:t>
            </a:r>
            <a:r>
              <a:rPr lang="en-US" sz="1600" b="0" i="0" dirty="0">
                <a:effectLst/>
                <a:latin typeface="Arial" panose="020B0604020202020204" pitchFamily="34" charset="0"/>
                <a:cs typeface="Arial" panose="020B0604020202020204" pitchFamily="34" charset="0"/>
              </a:rPr>
              <a:t> : </a:t>
            </a:r>
            <a:r>
              <a:rPr lang="vi-VN" sz="1600" b="0" i="0" dirty="0">
                <a:effectLst/>
                <a:latin typeface="Arial" panose="020B0604020202020204" pitchFamily="34" charset="0"/>
                <a:cs typeface="Arial" panose="020B0604020202020204" pitchFamily="34" charset="0"/>
              </a:rPr>
              <a:t>Đối với </a:t>
            </a:r>
            <a:r>
              <a:rPr lang="en-US" sz="1600" b="0" i="0" dirty="0" err="1">
                <a:effectLst/>
                <a:latin typeface="Arial" panose="020B0604020202020204" pitchFamily="34" charset="0"/>
                <a:cs typeface="Arial" panose="020B0604020202020204" pitchFamily="34" charset="0"/>
              </a:rPr>
              <a:t>bộ</a:t>
            </a:r>
            <a:r>
              <a:rPr lang="en-US" sz="1600" b="0" i="0" dirty="0">
                <a:effectLst/>
                <a:latin typeface="Arial" panose="020B0604020202020204" pitchFamily="34" charset="0"/>
                <a:cs typeface="Arial" panose="020B0604020202020204" pitchFamily="34" charset="0"/>
              </a:rPr>
              <a:t> </a:t>
            </a:r>
            <a:r>
              <a:rPr lang="en-US" sz="1600" b="0" i="0" dirty="0" err="1">
                <a:effectLst/>
                <a:latin typeface="Arial" panose="020B0604020202020204" pitchFamily="34" charset="0"/>
                <a:cs typeface="Arial" panose="020B0604020202020204" pitchFamily="34" charset="0"/>
              </a:rPr>
              <a:t>thu</a:t>
            </a:r>
            <a:r>
              <a:rPr lang="vi-VN" sz="1600" b="0" i="0" dirty="0">
                <a:effectLst/>
                <a:latin typeface="Arial" panose="020B0604020202020204" pitchFamily="34" charset="0"/>
                <a:cs typeface="Arial" panose="020B0604020202020204" pitchFamily="34" charset="0"/>
              </a:rPr>
              <a:t>, mục tiêu của chúng ta chỉ đơn giản là </a:t>
            </a:r>
            <a:r>
              <a:rPr lang="en-US" sz="1600" b="0" i="0" dirty="0" err="1">
                <a:effectLst/>
                <a:latin typeface="Arial" panose="020B0604020202020204" pitchFamily="34" charset="0"/>
                <a:cs typeface="Arial" panose="020B0604020202020204" pitchFamily="34" charset="0"/>
              </a:rPr>
              <a:t>nhận</a:t>
            </a:r>
            <a:r>
              <a:rPr lang="vi-VN" sz="1600" b="0" i="0" dirty="0">
                <a:effectLst/>
                <a:latin typeface="Arial" panose="020B0604020202020204" pitchFamily="34" charset="0"/>
                <a:cs typeface="Arial" panose="020B0604020202020204" pitchFamily="34" charset="0"/>
              </a:rPr>
              <a:t> </a:t>
            </a:r>
            <a:r>
              <a:rPr lang="en-US" sz="1600" b="0" i="0" dirty="0" err="1">
                <a:effectLst/>
                <a:latin typeface="Arial" panose="020B0604020202020204" pitchFamily="34" charset="0"/>
                <a:cs typeface="Arial" panose="020B0604020202020204" pitchFamily="34" charset="0"/>
              </a:rPr>
              <a:t>thông</a:t>
            </a:r>
            <a:r>
              <a:rPr lang="en-US" sz="1600" b="0" i="0" dirty="0">
                <a:effectLst/>
                <a:latin typeface="Arial" panose="020B0604020202020204" pitchFamily="34" charset="0"/>
                <a:cs typeface="Arial" panose="020B0604020202020204" pitchFamily="34" charset="0"/>
              </a:rPr>
              <a:t> tin </a:t>
            </a:r>
            <a:r>
              <a:rPr lang="vi-VN" sz="1600" b="0" i="0" dirty="0">
                <a:effectLst/>
                <a:latin typeface="Arial" panose="020B0604020202020204" pitchFamily="34" charset="0"/>
                <a:cs typeface="Arial" panose="020B0604020202020204" pitchFamily="34" charset="0"/>
              </a:rPr>
              <a:t>được người phát gửi và hiển thị nó trên màn hình nối tiếp.</a:t>
            </a:r>
            <a:endParaRPr lang="en-US" sz="1600" dirty="0">
              <a:latin typeface="Arial" panose="020B0604020202020204" pitchFamily="34" charset="0"/>
              <a:cs typeface="Arial" panose="020B0604020202020204" pitchFamily="34" charset="0"/>
            </a:endParaRPr>
          </a:p>
          <a:p>
            <a:endParaRPr lang="en-US" sz="1600" dirty="0"/>
          </a:p>
        </p:txBody>
      </p:sp>
      <p:sp>
        <p:nvSpPr>
          <p:cNvPr id="6" name="TextBox 5">
            <a:extLst>
              <a:ext uri="{FF2B5EF4-FFF2-40B4-BE49-F238E27FC236}">
                <a16:creationId xmlns:a16="http://schemas.microsoft.com/office/drawing/2014/main" id="{DA4082A8-23E3-4B2B-9246-2AA6008F48A1}"/>
              </a:ext>
            </a:extLst>
          </p:cNvPr>
          <p:cNvSpPr txBox="1"/>
          <p:nvPr/>
        </p:nvSpPr>
        <p:spPr>
          <a:xfrm>
            <a:off x="2522081" y="2064471"/>
            <a:ext cx="3714161" cy="3477875"/>
          </a:xfrm>
          <a:prstGeom prst="rect">
            <a:avLst/>
          </a:prstGeom>
          <a:noFill/>
        </p:spPr>
        <p:txBody>
          <a:bodyPr wrap="square" rtlCol="0">
            <a:spAutoFit/>
          </a:bodyPr>
          <a:lstStyle/>
          <a:p>
            <a:pPr algn="l"/>
            <a:r>
              <a:rPr lang="vi-VN" sz="1100" b="1" i="0" dirty="0">
                <a:solidFill>
                  <a:srgbClr val="4A9141"/>
                </a:solidFill>
                <a:effectLst/>
                <a:latin typeface="Source Code Pro"/>
              </a:rPr>
              <a:t>#include &lt;SPI.h&gt;</a:t>
            </a:r>
            <a:endParaRPr lang="vi-VN" sz="1100" b="0" i="0" dirty="0">
              <a:solidFill>
                <a:srgbClr val="AAAAAA"/>
              </a:solidFill>
              <a:effectLst/>
              <a:latin typeface="Source Code Pro"/>
            </a:endParaRPr>
          </a:p>
          <a:p>
            <a:pPr algn="l"/>
            <a:r>
              <a:rPr lang="vi-VN" sz="1100" b="1" i="0" dirty="0">
                <a:solidFill>
                  <a:srgbClr val="4A9141"/>
                </a:solidFill>
                <a:effectLst/>
                <a:latin typeface="Source Code Pro"/>
              </a:rPr>
              <a:t>#include &lt;LoRa.h&gt;</a:t>
            </a:r>
            <a:endParaRPr lang="vi-VN" sz="1100" b="0" i="0" dirty="0">
              <a:solidFill>
                <a:srgbClr val="AAAAAA"/>
              </a:solidFill>
              <a:effectLst/>
              <a:latin typeface="Source Code Pro"/>
            </a:endParaRPr>
          </a:p>
          <a:p>
            <a:pPr algn="l"/>
            <a:r>
              <a:rPr lang="vi-VN" sz="1100" b="0" i="0" dirty="0">
                <a:solidFill>
                  <a:srgbClr val="8181A1"/>
                </a:solidFill>
                <a:effectLst/>
                <a:latin typeface="Source Code Pro"/>
              </a:rPr>
              <a:t>// xác định các chân được sử dụng bởi mô-đun thu phát</a:t>
            </a:r>
            <a:endParaRPr lang="vi-VN" sz="1100" b="0" i="0" dirty="0">
              <a:solidFill>
                <a:srgbClr val="AAAAAA"/>
              </a:solidFill>
              <a:effectLst/>
              <a:latin typeface="Source Code Pro"/>
            </a:endParaRPr>
          </a:p>
          <a:p>
            <a:pPr algn="l"/>
            <a:r>
              <a:rPr lang="vi-VN" sz="1100" b="1" i="0" dirty="0">
                <a:solidFill>
                  <a:srgbClr val="4A9141"/>
                </a:solidFill>
                <a:effectLst/>
                <a:latin typeface="Source Code Pro"/>
              </a:rPr>
              <a:t>#define ss D8</a:t>
            </a:r>
            <a:endParaRPr lang="vi-VN" sz="1100" b="0" i="0" dirty="0">
              <a:solidFill>
                <a:srgbClr val="AAAAAA"/>
              </a:solidFill>
              <a:effectLst/>
              <a:latin typeface="Source Code Pro"/>
            </a:endParaRPr>
          </a:p>
          <a:p>
            <a:pPr algn="l"/>
            <a:r>
              <a:rPr lang="vi-VN" sz="1100" b="1" i="0" dirty="0">
                <a:solidFill>
                  <a:srgbClr val="4A9141"/>
                </a:solidFill>
                <a:effectLst/>
                <a:latin typeface="Source Code Pro"/>
              </a:rPr>
              <a:t>#define D1 đầu tiên</a:t>
            </a:r>
            <a:endParaRPr lang="vi-VN" sz="1100" b="0" i="0" dirty="0">
              <a:solidFill>
                <a:srgbClr val="AAAAAA"/>
              </a:solidFill>
              <a:effectLst/>
              <a:latin typeface="Source Code Pro"/>
            </a:endParaRPr>
          </a:p>
          <a:p>
            <a:pPr algn="l"/>
            <a:r>
              <a:rPr lang="vi-VN" sz="1100" b="1" i="0" dirty="0">
                <a:solidFill>
                  <a:srgbClr val="4A9141"/>
                </a:solidFill>
                <a:effectLst/>
                <a:latin typeface="Source Code Pro"/>
              </a:rPr>
              <a:t>#define dio0 D2</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void </a:t>
            </a:r>
            <a:r>
              <a:rPr lang="vi-VN" sz="1100" b="0" i="0" dirty="0">
                <a:solidFill>
                  <a:srgbClr val="0086B3"/>
                </a:solidFill>
                <a:effectLst/>
                <a:latin typeface="Source Code Pro"/>
              </a:rPr>
              <a:t>setup </a:t>
            </a:r>
            <a:r>
              <a:rPr lang="vi-VN" sz="1100" b="0" i="0" dirty="0">
                <a:solidFill>
                  <a:srgbClr val="777777"/>
                </a:solidFill>
                <a:effectLst/>
                <a:latin typeface="Source Code Pro"/>
              </a:rPr>
              <a:t>() {</a:t>
            </a:r>
            <a:r>
              <a:rPr lang="vi-VN" sz="1100" b="0" i="0" dirty="0">
                <a:solidFill>
                  <a:srgbClr val="2F3235"/>
                </a:solidFill>
                <a:effectLst/>
                <a:latin typeface="inherit"/>
              </a:rPr>
              <a:t> </a:t>
            </a:r>
            <a:endParaRPr lang="vi-VN" sz="1100" b="0" i="0" dirty="0">
              <a:solidFill>
                <a:srgbClr val="AAAAAA"/>
              </a:solidFill>
              <a:effectLst/>
              <a:latin typeface="Source Code Pro"/>
            </a:endParaRPr>
          </a:p>
          <a:p>
            <a:pPr algn="l"/>
            <a:r>
              <a:rPr lang="vi-VN" sz="1100" b="0" i="0" dirty="0">
                <a:solidFill>
                  <a:srgbClr val="8181A1"/>
                </a:solidFill>
                <a:effectLst/>
                <a:latin typeface="Source Code Pro"/>
              </a:rPr>
              <a:t>// khởi tạo Serial Monitor</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Nối tiếp. </a:t>
            </a:r>
            <a:r>
              <a:rPr lang="vi-VN" sz="1100" b="0" i="0" dirty="0">
                <a:solidFill>
                  <a:srgbClr val="0086B3"/>
                </a:solidFill>
                <a:effectLst/>
                <a:latin typeface="Source Code Pro"/>
              </a:rPr>
              <a:t>bắt đầu </a:t>
            </a:r>
            <a:r>
              <a:rPr lang="vi-VN" sz="1100" b="0" i="0" dirty="0">
                <a:solidFill>
                  <a:srgbClr val="777777"/>
                </a:solidFill>
                <a:effectLst/>
                <a:latin typeface="Source Code Pro"/>
              </a:rPr>
              <a:t>( </a:t>
            </a:r>
            <a:r>
              <a:rPr lang="vi-VN" sz="1100" b="0" i="0" dirty="0">
                <a:solidFill>
                  <a:srgbClr val="2F3235"/>
                </a:solidFill>
                <a:effectLst/>
                <a:latin typeface="Source Code Pro"/>
              </a:rPr>
              <a:t>9600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1" i="0" dirty="0">
                <a:solidFill>
                  <a:srgbClr val="286491"/>
                </a:solidFill>
                <a:effectLst/>
                <a:latin typeface="Source Code Pro"/>
              </a:rPr>
              <a:t>while </a:t>
            </a:r>
            <a:r>
              <a:rPr lang="vi-VN" sz="1100" b="0" i="0" dirty="0">
                <a:solidFill>
                  <a:srgbClr val="777777"/>
                </a:solidFill>
                <a:effectLst/>
                <a:latin typeface="Source Code Pro"/>
              </a:rPr>
              <a:t>( </a:t>
            </a:r>
            <a:r>
              <a:rPr lang="vi-VN" sz="1100" b="0" i="0" dirty="0">
                <a:solidFill>
                  <a:srgbClr val="2F3235"/>
                </a:solidFill>
                <a:effectLst/>
                <a:latin typeface="Source Code Pro"/>
              </a:rPr>
              <a:t>! nối tiếp </a:t>
            </a:r>
            <a:r>
              <a:rPr lang="vi-VN" sz="1100" b="0" i="0" dirty="0">
                <a:solidFill>
                  <a:srgbClr val="777777"/>
                </a:solidFill>
                <a:effectLst/>
                <a:latin typeface="Source Code Pro"/>
              </a:rPr>
              <a:t>) </a:t>
            </a:r>
            <a:r>
              <a:rPr lang="vi-VN" sz="1100" b="0" i="0" dirty="0">
                <a:solidFill>
                  <a:srgbClr val="2F3235"/>
                </a:solidFill>
                <a:effectLst/>
                <a:latin typeface="Source Code Pro"/>
              </a:rPr>
              <a:t>;</a:t>
            </a:r>
            <a:r>
              <a:rPr lang="vi-VN" sz="1100" b="0" i="0" dirty="0">
                <a:solidFill>
                  <a:srgbClr val="2F3235"/>
                </a:solidFill>
                <a:effectLst/>
                <a:latin typeface="inherit"/>
              </a:rPr>
              <a:t> </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Nối tiếp. </a:t>
            </a:r>
            <a:r>
              <a:rPr lang="vi-VN" sz="1100" b="0" i="0" dirty="0">
                <a:solidFill>
                  <a:srgbClr val="0086B3"/>
                </a:solidFill>
                <a:effectLst/>
                <a:latin typeface="Source Code Pro"/>
              </a:rPr>
              <a:t>println </a:t>
            </a:r>
            <a:r>
              <a:rPr lang="vi-VN" sz="1100" b="0" i="0" dirty="0">
                <a:solidFill>
                  <a:srgbClr val="777777"/>
                </a:solidFill>
                <a:effectLst/>
                <a:latin typeface="Source Code Pro"/>
              </a:rPr>
              <a:t>( </a:t>
            </a:r>
            <a:r>
              <a:rPr lang="vi-VN" sz="1100" b="0" i="0" dirty="0">
                <a:solidFill>
                  <a:srgbClr val="DD1144"/>
                </a:solidFill>
                <a:effectLst/>
                <a:latin typeface="Source Code Pro"/>
              </a:rPr>
              <a:t>"Bộ thu LoRa"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8181A1"/>
                </a:solidFill>
                <a:effectLst/>
                <a:latin typeface="Source Code Pro"/>
              </a:rPr>
              <a:t>// thiết lập mô-đun thu phát LoRa</a:t>
            </a:r>
            <a:endParaRPr lang="vi-VN" sz="1100" b="0" i="0" dirty="0">
              <a:solidFill>
                <a:srgbClr val="AAAAAA"/>
              </a:solidFill>
              <a:effectLst/>
              <a:latin typeface="Source Code Pro"/>
            </a:endParaRPr>
          </a:p>
          <a:p>
            <a:pPr algn="l"/>
            <a:r>
              <a:rPr lang="vi-VN" sz="1100" b="0" i="0" dirty="0">
                <a:solidFill>
                  <a:srgbClr val="2F3235"/>
                </a:solidFill>
                <a:effectLst/>
                <a:latin typeface="Source Code Pro"/>
              </a:rPr>
              <a:t>LoRa. </a:t>
            </a:r>
            <a:r>
              <a:rPr lang="vi-VN" sz="1100" b="0" i="0" dirty="0">
                <a:solidFill>
                  <a:srgbClr val="0086B3"/>
                </a:solidFill>
                <a:effectLst/>
                <a:latin typeface="Source Code Pro"/>
              </a:rPr>
              <a:t>setPins </a:t>
            </a:r>
            <a:r>
              <a:rPr lang="vi-VN" sz="1100" b="0" i="0" dirty="0">
                <a:solidFill>
                  <a:srgbClr val="777777"/>
                </a:solidFill>
                <a:effectLst/>
                <a:latin typeface="Source Code Pro"/>
              </a:rPr>
              <a:t>( </a:t>
            </a:r>
            <a:r>
              <a:rPr lang="vi-VN" sz="1100" b="0" i="0" dirty="0">
                <a:solidFill>
                  <a:srgbClr val="2F3235"/>
                </a:solidFill>
                <a:effectLst/>
                <a:latin typeface="Source Code Pro"/>
              </a:rPr>
              <a:t>ss, rst, dio0 </a:t>
            </a:r>
            <a:r>
              <a:rPr lang="vi-VN" sz="1100" b="0" i="0" dirty="0">
                <a:solidFill>
                  <a:srgbClr val="777777"/>
                </a:solidFill>
                <a:effectLst/>
                <a:latin typeface="Source Code Pro"/>
              </a:rPr>
              <a:t>) </a:t>
            </a:r>
            <a:r>
              <a:rPr lang="vi-VN" sz="1100" b="0" i="0" dirty="0">
                <a:solidFill>
                  <a:srgbClr val="2F3235"/>
                </a:solidFill>
                <a:effectLst/>
                <a:latin typeface="Source Code Pro"/>
              </a:rPr>
              <a:t>;</a:t>
            </a:r>
            <a:endParaRPr lang="vi-VN" sz="1100" b="0" i="0" dirty="0">
              <a:solidFill>
                <a:srgbClr val="AAAAAA"/>
              </a:solidFill>
              <a:effectLst/>
              <a:latin typeface="Source Code Pro"/>
            </a:endParaRPr>
          </a:p>
          <a:p>
            <a:pPr algn="l"/>
            <a:r>
              <a:rPr lang="vi-VN" sz="1100" b="0" i="0" dirty="0">
                <a:solidFill>
                  <a:srgbClr val="8181A1"/>
                </a:solidFill>
                <a:effectLst/>
                <a:latin typeface="Source Code Pro"/>
              </a:rPr>
              <a:t>// thay thế đối số LoRa.begin (--- E-) bằng tần suất vị trí của bạn </a:t>
            </a:r>
            <a:endParaRPr lang="vi-VN" sz="1100" b="0" i="0" dirty="0">
              <a:solidFill>
                <a:srgbClr val="AAAAAA"/>
              </a:solidFill>
              <a:effectLst/>
              <a:latin typeface="Source Code Pro"/>
            </a:endParaRPr>
          </a:p>
          <a:p>
            <a:pPr algn="l"/>
            <a:r>
              <a:rPr lang="vi-VN" sz="1100" b="0" i="0" dirty="0">
                <a:solidFill>
                  <a:srgbClr val="8181A1"/>
                </a:solidFill>
                <a:effectLst/>
                <a:latin typeface="Source Code Pro"/>
              </a:rPr>
              <a:t>// 433E6 cho Châu Á</a:t>
            </a:r>
            <a:endParaRPr lang="vi-VN" sz="1100" b="0" i="0" dirty="0">
              <a:solidFill>
                <a:srgbClr val="AAAAAA"/>
              </a:solidFill>
              <a:effectLst/>
              <a:latin typeface="Source Code Pro"/>
            </a:endParaRPr>
          </a:p>
          <a:p>
            <a:pPr algn="l"/>
            <a:r>
              <a:rPr lang="vi-VN" sz="1100" b="0" i="0" dirty="0">
                <a:solidFill>
                  <a:srgbClr val="8181A1"/>
                </a:solidFill>
                <a:effectLst/>
                <a:latin typeface="Source Code Pro"/>
              </a:rPr>
              <a:t>// 866E6 cho Châu Âu / Châu Phi</a:t>
            </a:r>
            <a:endParaRPr lang="vi-VN" sz="1100" b="0" i="0" dirty="0">
              <a:solidFill>
                <a:srgbClr val="AAAAAA"/>
              </a:solidFill>
              <a:effectLst/>
              <a:latin typeface="Source Code Pro"/>
            </a:endParaRPr>
          </a:p>
          <a:p>
            <a:pPr algn="l"/>
            <a:r>
              <a:rPr lang="vi-VN" sz="1100" b="0" i="0" dirty="0">
                <a:solidFill>
                  <a:srgbClr val="8181A1"/>
                </a:solidFill>
                <a:effectLst/>
                <a:latin typeface="Source Code Pro"/>
              </a:rPr>
              <a:t>// 915E6 cho Bắc Mỹ</a:t>
            </a:r>
            <a:endParaRPr lang="vi-VN" sz="1100" b="0" i="0" dirty="0">
              <a:solidFill>
                <a:srgbClr val="AAAAAA"/>
              </a:solidFill>
              <a:effectLst/>
              <a:latin typeface="Source Code Pro"/>
            </a:endParaRPr>
          </a:p>
          <a:p>
            <a:endParaRPr lang="en-US" sz="1100" dirty="0"/>
          </a:p>
        </p:txBody>
      </p:sp>
      <p:sp>
        <p:nvSpPr>
          <p:cNvPr id="7" name="TextBox 6">
            <a:extLst>
              <a:ext uri="{FF2B5EF4-FFF2-40B4-BE49-F238E27FC236}">
                <a16:creationId xmlns:a16="http://schemas.microsoft.com/office/drawing/2014/main" id="{EC73DE01-1C31-4832-A571-3F0EE1104F83}"/>
              </a:ext>
            </a:extLst>
          </p:cNvPr>
          <p:cNvSpPr txBox="1"/>
          <p:nvPr/>
        </p:nvSpPr>
        <p:spPr>
          <a:xfrm>
            <a:off x="7057196" y="1376314"/>
            <a:ext cx="4044099" cy="5101397"/>
          </a:xfrm>
          <a:prstGeom prst="rect">
            <a:avLst/>
          </a:prstGeom>
          <a:noFill/>
        </p:spPr>
        <p:txBody>
          <a:bodyPr wrap="square" rtlCol="0">
            <a:spAutoFit/>
          </a:bodyPr>
          <a:lstStyle/>
          <a:p>
            <a:pPr algn="l"/>
            <a:r>
              <a:rPr lang="vi-VN" sz="1050" b="1" i="0" dirty="0">
                <a:solidFill>
                  <a:srgbClr val="286491"/>
                </a:solidFill>
                <a:effectLst/>
                <a:latin typeface="Source Code Pro"/>
              </a:rPr>
              <a:t>if </a:t>
            </a:r>
            <a:r>
              <a:rPr lang="vi-VN" sz="1050" b="0" i="0" dirty="0">
                <a:solidFill>
                  <a:srgbClr val="777777"/>
                </a:solidFill>
                <a:effectLst/>
                <a:latin typeface="Source Code Pro"/>
              </a:rPr>
              <a:t>( </a:t>
            </a:r>
            <a:r>
              <a:rPr lang="vi-VN" sz="1050" b="0" i="0" dirty="0">
                <a:solidFill>
                  <a:srgbClr val="2F3235"/>
                </a:solidFill>
                <a:effectLst/>
                <a:latin typeface="Source Code Pro"/>
              </a:rPr>
              <a:t>! LoRa. </a:t>
            </a:r>
            <a:r>
              <a:rPr lang="vi-VN" sz="1050" b="0" i="0" dirty="0">
                <a:solidFill>
                  <a:srgbClr val="0086B3"/>
                </a:solidFill>
                <a:effectLst/>
                <a:latin typeface="Source Code Pro"/>
              </a:rPr>
              <a:t>begin </a:t>
            </a:r>
            <a:r>
              <a:rPr lang="vi-VN" sz="1050" b="0" i="0" dirty="0">
                <a:solidFill>
                  <a:srgbClr val="777777"/>
                </a:solidFill>
                <a:effectLst/>
                <a:latin typeface="Source Code Pro"/>
              </a:rPr>
              <a:t>( </a:t>
            </a:r>
            <a:r>
              <a:rPr lang="vi-VN" sz="1050" b="0" i="0" dirty="0">
                <a:solidFill>
                  <a:srgbClr val="009999"/>
                </a:solidFill>
                <a:effectLst/>
                <a:latin typeface="Source Code Pro"/>
              </a:rPr>
              <a:t>868E6 </a:t>
            </a:r>
            <a:r>
              <a:rPr lang="vi-VN" sz="1050" b="0" i="0" dirty="0">
                <a:solidFill>
                  <a:srgbClr val="777777"/>
                </a:solidFill>
                <a:effectLst/>
                <a:latin typeface="Source Code Pro"/>
              </a:rPr>
              <a:t>)) {</a:t>
            </a:r>
            <a:r>
              <a:rPr lang="vi-VN" sz="1050" b="0" i="0" dirty="0">
                <a:solidFill>
                  <a:srgbClr val="2F3235"/>
                </a:solidFill>
                <a:effectLst/>
                <a:latin typeface="inherit"/>
              </a:rPr>
              <a:t> </a:t>
            </a:r>
            <a:endParaRPr lang="vi-VN" sz="1050" b="0" i="0" dirty="0">
              <a:solidFill>
                <a:srgbClr val="AAAAAA"/>
              </a:solidFill>
              <a:effectLst/>
              <a:latin typeface="Source Code Pro"/>
            </a:endParaRPr>
          </a:p>
          <a:p>
            <a:pPr algn="l"/>
            <a:r>
              <a:rPr lang="vi-VN" sz="1050" b="0" i="0" dirty="0">
                <a:solidFill>
                  <a:srgbClr val="2F3235"/>
                </a:solidFill>
                <a:effectLst/>
                <a:latin typeface="Source Code Pro"/>
              </a:rPr>
              <a:t>Nối tiếp. </a:t>
            </a:r>
            <a:r>
              <a:rPr lang="vi-VN" sz="1050" b="0" i="0" dirty="0">
                <a:solidFill>
                  <a:srgbClr val="0086B3"/>
                </a:solidFill>
                <a:effectLst/>
                <a:latin typeface="Source Code Pro"/>
              </a:rPr>
              <a:t>println </a:t>
            </a:r>
            <a:r>
              <a:rPr lang="vi-VN" sz="1050" b="0" i="0" dirty="0">
                <a:solidFill>
                  <a:srgbClr val="777777"/>
                </a:solidFill>
                <a:effectLst/>
                <a:latin typeface="Source Code Pro"/>
              </a:rPr>
              <a:t>( </a:t>
            </a:r>
            <a:r>
              <a:rPr lang="vi-VN" sz="1050" b="0" i="0" dirty="0">
                <a:solidFill>
                  <a:srgbClr val="DD1144"/>
                </a:solidFill>
                <a:effectLst/>
                <a:latin typeface="Source Code Pro"/>
              </a:rPr>
              <a:t>"." </a:t>
            </a:r>
            <a:r>
              <a:rPr lang="vi-VN" sz="1050" b="0" i="0" dirty="0">
                <a:solidFill>
                  <a:srgbClr val="777777"/>
                </a:solidFill>
                <a:effectLst/>
                <a:latin typeface="Source Code Pro"/>
              </a:rPr>
              <a:t>) </a:t>
            </a:r>
            <a:r>
              <a:rPr lang="vi-VN" sz="1050" b="0" i="0" dirty="0">
                <a:solidFill>
                  <a:srgbClr val="2F3235"/>
                </a:solidFill>
                <a:effectLst/>
                <a:latin typeface="Source Code Pro"/>
              </a:rPr>
              <a:t>;</a:t>
            </a:r>
            <a:endParaRPr lang="vi-VN" sz="1050" b="0" i="0" dirty="0">
              <a:solidFill>
                <a:srgbClr val="AAAAAA"/>
              </a:solidFill>
              <a:effectLst/>
              <a:latin typeface="Source Code Pro"/>
            </a:endParaRPr>
          </a:p>
          <a:p>
            <a:pPr algn="l"/>
            <a:r>
              <a:rPr lang="vi-VN" sz="1050" b="1" i="0" dirty="0">
                <a:solidFill>
                  <a:srgbClr val="286491"/>
                </a:solidFill>
                <a:effectLst/>
                <a:latin typeface="Source Code Pro"/>
              </a:rPr>
              <a:t>trong khi </a:t>
            </a:r>
            <a:r>
              <a:rPr lang="vi-VN" sz="1050" b="0" i="0" dirty="0">
                <a:solidFill>
                  <a:srgbClr val="777777"/>
                </a:solidFill>
                <a:effectLst/>
                <a:latin typeface="Source Code Pro"/>
              </a:rPr>
              <a:t>( </a:t>
            </a:r>
            <a:r>
              <a:rPr lang="vi-VN" sz="1050" b="0" i="0" dirty="0">
                <a:solidFill>
                  <a:srgbClr val="2F3235"/>
                </a:solidFill>
                <a:effectLst/>
                <a:latin typeface="Source Code Pro"/>
              </a:rPr>
              <a:t>1 </a:t>
            </a:r>
            <a:r>
              <a:rPr lang="vi-VN" sz="1050" b="0" i="0" dirty="0">
                <a:solidFill>
                  <a:srgbClr val="777777"/>
                </a:solidFill>
                <a:effectLst/>
                <a:latin typeface="Source Code Pro"/>
              </a:rPr>
              <a:t>) </a:t>
            </a:r>
            <a:r>
              <a:rPr lang="vi-VN" sz="1050" b="0" i="0" dirty="0">
                <a:solidFill>
                  <a:srgbClr val="2F3235"/>
                </a:solidFill>
                <a:effectLst/>
                <a:latin typeface="Source Code Pro"/>
              </a:rPr>
              <a:t>;</a:t>
            </a:r>
            <a:r>
              <a:rPr lang="vi-VN" sz="1050" b="0" i="0" dirty="0">
                <a:solidFill>
                  <a:srgbClr val="2F3235"/>
                </a:solidFill>
                <a:effectLst/>
                <a:latin typeface="inherit"/>
              </a:rPr>
              <a:t> </a:t>
            </a:r>
            <a:endParaRPr lang="vi-VN" sz="1050" b="0" i="0" dirty="0">
              <a:solidFill>
                <a:srgbClr val="AAAAAA"/>
              </a:solidFill>
              <a:effectLst/>
              <a:latin typeface="Source Code Pro"/>
            </a:endParaRPr>
          </a:p>
          <a:p>
            <a:pPr algn="l"/>
            <a:r>
              <a:rPr lang="vi-VN" sz="1050" b="0" i="0" dirty="0">
                <a:solidFill>
                  <a:srgbClr val="777777"/>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8181A1"/>
                </a:solidFill>
                <a:effectLst/>
                <a:latin typeface="Source Code Pro"/>
              </a:rPr>
              <a:t>// Thay đổi từ đồng bộ (0xF3) để khớp với người nhận</a:t>
            </a:r>
            <a:endParaRPr lang="vi-VN" sz="1050" b="0" i="0" dirty="0">
              <a:solidFill>
                <a:srgbClr val="AAAAAA"/>
              </a:solidFill>
              <a:effectLst/>
              <a:latin typeface="Source Code Pro"/>
            </a:endParaRPr>
          </a:p>
          <a:p>
            <a:pPr algn="l"/>
            <a:r>
              <a:rPr lang="vi-VN" sz="1050" b="0" i="0" dirty="0">
                <a:solidFill>
                  <a:srgbClr val="8181A1"/>
                </a:solidFill>
                <a:effectLst/>
                <a:latin typeface="Source Code Pro"/>
              </a:rPr>
              <a:t>// Từ đồng bộ đảm bảo rằng bạn không nhận được tin nhắn LoRa từ các bộ thu phát LoRa khác</a:t>
            </a:r>
            <a:endParaRPr lang="vi-VN" sz="1050" b="0" i="0" dirty="0">
              <a:solidFill>
                <a:srgbClr val="AAAAAA"/>
              </a:solidFill>
              <a:effectLst/>
              <a:latin typeface="Source Code Pro"/>
            </a:endParaRPr>
          </a:p>
          <a:p>
            <a:pPr algn="l"/>
            <a:r>
              <a:rPr lang="vi-VN" sz="1050" b="0" i="0" dirty="0">
                <a:solidFill>
                  <a:srgbClr val="8181A1"/>
                </a:solidFill>
                <a:effectLst/>
                <a:latin typeface="Source Code Pro"/>
              </a:rPr>
              <a:t>// phạm vi từ 0-0xFF</a:t>
            </a:r>
            <a:endParaRPr lang="vi-VN" sz="1050" b="0" i="0" dirty="0">
              <a:solidFill>
                <a:srgbClr val="AAAAAA"/>
              </a:solidFill>
              <a:effectLst/>
              <a:latin typeface="Source Code Pro"/>
            </a:endParaRPr>
          </a:p>
          <a:p>
            <a:pPr algn="l"/>
            <a:r>
              <a:rPr lang="vi-VN" sz="1050" b="0" i="0" dirty="0">
                <a:solidFill>
                  <a:srgbClr val="2F3235"/>
                </a:solidFill>
                <a:effectLst/>
                <a:latin typeface="Source Code Pro"/>
              </a:rPr>
              <a:t>LoRa. </a:t>
            </a:r>
            <a:r>
              <a:rPr lang="vi-VN" sz="1050" b="0" i="0" dirty="0">
                <a:solidFill>
                  <a:srgbClr val="0086B3"/>
                </a:solidFill>
                <a:effectLst/>
                <a:latin typeface="Source Code Pro"/>
              </a:rPr>
              <a:t>setSyncWord </a:t>
            </a:r>
            <a:r>
              <a:rPr lang="vi-VN" sz="1050" b="0" i="0" dirty="0">
                <a:solidFill>
                  <a:srgbClr val="777777"/>
                </a:solidFill>
                <a:effectLst/>
                <a:latin typeface="Source Code Pro"/>
              </a:rPr>
              <a:t>( </a:t>
            </a:r>
            <a:r>
              <a:rPr lang="vi-VN" sz="1050" b="0" i="1" dirty="0">
                <a:solidFill>
                  <a:srgbClr val="009999"/>
                </a:solidFill>
                <a:effectLst/>
                <a:latin typeface="Source Code Pro"/>
              </a:rPr>
              <a:t>0xF3 </a:t>
            </a:r>
            <a:r>
              <a:rPr lang="vi-VN" sz="1050" b="0" i="0" dirty="0">
                <a:solidFill>
                  <a:srgbClr val="777777"/>
                </a:solidFill>
                <a:effectLst/>
                <a:latin typeface="Source Code Pro"/>
              </a:rPr>
              <a:t>) </a:t>
            </a:r>
            <a:r>
              <a:rPr lang="vi-VN" sz="1050" b="0" i="0" dirty="0">
                <a:solidFill>
                  <a:srgbClr val="2F3235"/>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2F3235"/>
                </a:solidFill>
                <a:effectLst/>
                <a:latin typeface="Source Code Pro"/>
              </a:rPr>
              <a:t>Nối tiếp. </a:t>
            </a:r>
            <a:r>
              <a:rPr lang="vi-VN" sz="1050" b="0" i="0" dirty="0">
                <a:solidFill>
                  <a:srgbClr val="0086B3"/>
                </a:solidFill>
                <a:effectLst/>
                <a:latin typeface="Source Code Pro"/>
              </a:rPr>
              <a:t>println </a:t>
            </a:r>
            <a:r>
              <a:rPr lang="vi-VN" sz="1050" b="0" i="0" dirty="0">
                <a:solidFill>
                  <a:srgbClr val="777777"/>
                </a:solidFill>
                <a:effectLst/>
                <a:latin typeface="Source Code Pro"/>
              </a:rPr>
              <a:t>( </a:t>
            </a:r>
            <a:r>
              <a:rPr lang="vi-VN" sz="1050" b="0" i="0" dirty="0">
                <a:solidFill>
                  <a:srgbClr val="DD1144"/>
                </a:solidFill>
                <a:effectLst/>
                <a:latin typeface="Source Code Pro"/>
              </a:rPr>
              <a:t>"Khởi tạo LoRa OK!" </a:t>
            </a:r>
            <a:r>
              <a:rPr lang="vi-VN" sz="1050" b="0" i="0" dirty="0">
                <a:solidFill>
                  <a:srgbClr val="777777"/>
                </a:solidFill>
                <a:effectLst/>
                <a:latin typeface="Source Code Pro"/>
              </a:rPr>
              <a:t>) </a:t>
            </a:r>
            <a:r>
              <a:rPr lang="vi-VN" sz="1050" b="0" i="0" dirty="0">
                <a:solidFill>
                  <a:srgbClr val="2F3235"/>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777777"/>
                </a:solidFill>
                <a:effectLst/>
                <a:latin typeface="Source Code Pro"/>
              </a:rPr>
              <a:t>}</a:t>
            </a:r>
            <a:endParaRPr lang="vi-VN" sz="1050" b="0" i="0" dirty="0">
              <a:solidFill>
                <a:srgbClr val="AAAAAA"/>
              </a:solidFill>
              <a:effectLst/>
              <a:latin typeface="Source Code Pro"/>
            </a:endParaRPr>
          </a:p>
          <a:p>
            <a:pPr algn="l"/>
            <a:r>
              <a:rPr lang="vi-VN" sz="1050" b="1" i="0" dirty="0">
                <a:solidFill>
                  <a:srgbClr val="286491"/>
                </a:solidFill>
                <a:effectLst/>
                <a:latin typeface="Source Code Pro"/>
              </a:rPr>
              <a:t>void </a:t>
            </a:r>
            <a:r>
              <a:rPr lang="vi-VN" sz="1050" b="0" i="0" dirty="0">
                <a:solidFill>
                  <a:srgbClr val="0086B3"/>
                </a:solidFill>
                <a:effectLst/>
                <a:latin typeface="Source Code Pro"/>
              </a:rPr>
              <a:t>loop </a:t>
            </a:r>
            <a:r>
              <a:rPr lang="vi-VN" sz="1050" b="0" i="0" dirty="0">
                <a:solidFill>
                  <a:srgbClr val="777777"/>
                </a:solidFill>
                <a:effectLst/>
                <a:latin typeface="Source Code Pro"/>
              </a:rPr>
              <a:t>()</a:t>
            </a:r>
            <a:r>
              <a:rPr lang="vi-VN" sz="1050" b="0" i="0" dirty="0">
                <a:solidFill>
                  <a:srgbClr val="2F3235"/>
                </a:solidFill>
                <a:effectLst/>
                <a:latin typeface="inherit"/>
              </a:rPr>
              <a:t> </a:t>
            </a:r>
            <a:endParaRPr lang="vi-VN" sz="1050" b="0" i="0" dirty="0">
              <a:solidFill>
                <a:srgbClr val="AAAAAA"/>
              </a:solidFill>
              <a:effectLst/>
              <a:latin typeface="Source Code Pro"/>
            </a:endParaRPr>
          </a:p>
          <a:p>
            <a:pPr algn="l"/>
            <a:r>
              <a:rPr lang="vi-VN" sz="1050" b="0" i="0" dirty="0">
                <a:solidFill>
                  <a:srgbClr val="777777"/>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2F3235"/>
                </a:solidFill>
                <a:effectLst/>
                <a:latin typeface="Source Code Pro"/>
              </a:rPr>
              <a:t>Chuỗi LoRaData; </a:t>
            </a:r>
            <a:endParaRPr lang="vi-VN" sz="1050" b="0" i="0" dirty="0">
              <a:solidFill>
                <a:srgbClr val="AAAAAA"/>
              </a:solidFill>
              <a:effectLst/>
              <a:latin typeface="Source Code Pro"/>
            </a:endParaRPr>
          </a:p>
          <a:p>
            <a:pPr algn="l"/>
            <a:r>
              <a:rPr lang="vi-VN" sz="1050" b="1" i="0" dirty="0">
                <a:solidFill>
                  <a:srgbClr val="286491"/>
                </a:solidFill>
                <a:effectLst/>
                <a:latin typeface="Source Code Pro"/>
              </a:rPr>
              <a:t>int </a:t>
            </a:r>
            <a:r>
              <a:rPr lang="vi-VN" sz="1050" b="0" i="0" dirty="0">
                <a:solidFill>
                  <a:srgbClr val="2F3235"/>
                </a:solidFill>
                <a:effectLst/>
                <a:latin typeface="Source Code Pro"/>
              </a:rPr>
              <a:t>packSize = LoRa. </a:t>
            </a:r>
            <a:r>
              <a:rPr lang="vi-VN" sz="1050" b="0" i="0" dirty="0">
                <a:solidFill>
                  <a:srgbClr val="0086B3"/>
                </a:solidFill>
                <a:effectLst/>
                <a:latin typeface="Source Code Pro"/>
              </a:rPr>
              <a:t>parsePacket </a:t>
            </a:r>
            <a:r>
              <a:rPr lang="vi-VN" sz="1050" b="0" i="0" dirty="0">
                <a:solidFill>
                  <a:srgbClr val="777777"/>
                </a:solidFill>
                <a:effectLst/>
                <a:latin typeface="Source Code Pro"/>
              </a:rPr>
              <a:t>() </a:t>
            </a:r>
            <a:r>
              <a:rPr lang="vi-VN" sz="1050" b="0" i="0" dirty="0">
                <a:solidFill>
                  <a:srgbClr val="2F3235"/>
                </a:solidFill>
                <a:effectLst/>
                <a:latin typeface="Source Code Pro"/>
              </a:rPr>
              <a:t>;</a:t>
            </a:r>
            <a:endParaRPr lang="vi-VN" sz="1050" b="0" i="0" dirty="0">
              <a:solidFill>
                <a:srgbClr val="AAAAAA"/>
              </a:solidFill>
              <a:effectLst/>
              <a:latin typeface="Source Code Pro"/>
            </a:endParaRPr>
          </a:p>
          <a:p>
            <a:pPr algn="l"/>
            <a:r>
              <a:rPr lang="vi-VN" sz="1050" b="1" i="0" dirty="0">
                <a:solidFill>
                  <a:srgbClr val="286491"/>
                </a:solidFill>
                <a:effectLst/>
                <a:latin typeface="Source Code Pro"/>
              </a:rPr>
              <a:t>if </a:t>
            </a:r>
            <a:r>
              <a:rPr lang="vi-VN" sz="1050" b="0" i="0" dirty="0">
                <a:solidFill>
                  <a:srgbClr val="777777"/>
                </a:solidFill>
                <a:effectLst/>
                <a:latin typeface="Source Code Pro"/>
              </a:rPr>
              <a:t>( </a:t>
            </a:r>
            <a:r>
              <a:rPr lang="vi-VN" sz="1050" b="0" i="0" dirty="0">
                <a:solidFill>
                  <a:srgbClr val="2F3235"/>
                </a:solidFill>
                <a:effectLst/>
                <a:latin typeface="Source Code Pro"/>
              </a:rPr>
              <a:t>packetSize </a:t>
            </a:r>
            <a:r>
              <a:rPr lang="vi-VN" sz="1050" b="0" i="0" dirty="0">
                <a:solidFill>
                  <a:srgbClr val="777777"/>
                </a:solidFill>
                <a:effectLst/>
                <a:latin typeface="Source Code Pro"/>
              </a:rPr>
              <a:t>)</a:t>
            </a:r>
            <a:r>
              <a:rPr lang="vi-VN" sz="1050" b="0" i="0" dirty="0">
                <a:solidFill>
                  <a:srgbClr val="2F3235"/>
                </a:solidFill>
                <a:effectLst/>
                <a:latin typeface="inherit"/>
              </a:rPr>
              <a:t> </a:t>
            </a:r>
            <a:endParaRPr lang="vi-VN" sz="1050" b="0" i="0" dirty="0">
              <a:solidFill>
                <a:srgbClr val="AAAAAA"/>
              </a:solidFill>
              <a:effectLst/>
              <a:latin typeface="Source Code Pro"/>
            </a:endParaRPr>
          </a:p>
          <a:p>
            <a:pPr algn="l"/>
            <a:r>
              <a:rPr lang="vi-VN" sz="1050" b="0" i="0" dirty="0">
                <a:solidFill>
                  <a:srgbClr val="777777"/>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8181A1"/>
                </a:solidFill>
                <a:effectLst/>
                <a:latin typeface="Source Code Pro"/>
              </a:rPr>
              <a:t>// đã nhận được một gói tin</a:t>
            </a:r>
            <a:endParaRPr lang="vi-VN" sz="1050" b="0" i="0" dirty="0">
              <a:solidFill>
                <a:srgbClr val="AAAAAA"/>
              </a:solidFill>
              <a:effectLst/>
              <a:latin typeface="Source Code Pro"/>
            </a:endParaRPr>
          </a:p>
          <a:p>
            <a:pPr algn="l"/>
            <a:r>
              <a:rPr lang="vi-VN" sz="1050" b="0" i="0" dirty="0">
                <a:solidFill>
                  <a:srgbClr val="2F3235"/>
                </a:solidFill>
                <a:effectLst/>
                <a:latin typeface="Source Code Pro"/>
              </a:rPr>
              <a:t>Nối tiếp. </a:t>
            </a:r>
            <a:r>
              <a:rPr lang="vi-VN" sz="1050" b="0" i="0" dirty="0">
                <a:solidFill>
                  <a:srgbClr val="0086B3"/>
                </a:solidFill>
                <a:effectLst/>
                <a:latin typeface="Source Code Pro"/>
              </a:rPr>
              <a:t>print </a:t>
            </a:r>
            <a:r>
              <a:rPr lang="vi-VN" sz="1050" b="0" i="0" dirty="0">
                <a:solidFill>
                  <a:srgbClr val="777777"/>
                </a:solidFill>
                <a:effectLst/>
                <a:latin typeface="Source Code Pro"/>
              </a:rPr>
              <a:t>( </a:t>
            </a:r>
            <a:r>
              <a:rPr lang="vi-VN" sz="1050" b="0" i="0" dirty="0">
                <a:solidFill>
                  <a:srgbClr val="DD1144"/>
                </a:solidFill>
                <a:effectLst/>
                <a:latin typeface="Source Code Pro"/>
              </a:rPr>
              <a:t>"Gói tin đã nhận '" </a:t>
            </a:r>
            <a:r>
              <a:rPr lang="vi-VN" sz="1050" b="0" i="0" dirty="0">
                <a:solidFill>
                  <a:srgbClr val="777777"/>
                </a:solidFill>
                <a:effectLst/>
                <a:latin typeface="Source Code Pro"/>
              </a:rPr>
              <a:t>) </a:t>
            </a:r>
            <a:r>
              <a:rPr lang="vi-VN" sz="1050" b="0" i="0" dirty="0">
                <a:solidFill>
                  <a:srgbClr val="2F3235"/>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8181A1"/>
                </a:solidFill>
                <a:effectLst/>
                <a:latin typeface="Source Code Pro"/>
              </a:rPr>
              <a:t>// đọc gói tin</a:t>
            </a:r>
            <a:endParaRPr lang="vi-VN" sz="1050" b="0" i="0" dirty="0">
              <a:solidFill>
                <a:srgbClr val="AAAAAA"/>
              </a:solidFill>
              <a:effectLst/>
              <a:latin typeface="Source Code Pro"/>
            </a:endParaRPr>
          </a:p>
          <a:p>
            <a:pPr algn="l"/>
            <a:r>
              <a:rPr lang="vi-VN" sz="1050" b="1" i="0" dirty="0">
                <a:solidFill>
                  <a:srgbClr val="286491"/>
                </a:solidFill>
                <a:effectLst/>
                <a:latin typeface="Source Code Pro"/>
              </a:rPr>
              <a:t>trong khi </a:t>
            </a:r>
            <a:r>
              <a:rPr lang="vi-VN" sz="1050" b="0" i="0" dirty="0">
                <a:solidFill>
                  <a:srgbClr val="777777"/>
                </a:solidFill>
                <a:effectLst/>
                <a:latin typeface="Source Code Pro"/>
              </a:rPr>
              <a:t>( </a:t>
            </a:r>
            <a:r>
              <a:rPr lang="vi-VN" sz="1050" b="0" i="0" dirty="0">
                <a:solidFill>
                  <a:srgbClr val="2F3235"/>
                </a:solidFill>
                <a:effectLst/>
                <a:latin typeface="Source Code Pro"/>
              </a:rPr>
              <a:t>LoRa. </a:t>
            </a:r>
            <a:r>
              <a:rPr lang="vi-VN" sz="1050" b="0" i="0" dirty="0">
                <a:solidFill>
                  <a:srgbClr val="0086B3"/>
                </a:solidFill>
                <a:effectLst/>
                <a:latin typeface="Source Code Pro"/>
              </a:rPr>
              <a:t>sẵn có </a:t>
            </a:r>
            <a:r>
              <a:rPr lang="vi-VN" sz="1050" b="0" i="0" dirty="0">
                <a:solidFill>
                  <a:srgbClr val="777777"/>
                </a:solidFill>
                <a:effectLst/>
                <a:latin typeface="Source Code Pro"/>
              </a:rPr>
              <a:t>())</a:t>
            </a:r>
            <a:r>
              <a:rPr lang="vi-VN" sz="1050" b="0" i="0" dirty="0">
                <a:solidFill>
                  <a:srgbClr val="2F3235"/>
                </a:solidFill>
                <a:effectLst/>
                <a:latin typeface="inherit"/>
              </a:rPr>
              <a:t> </a:t>
            </a:r>
            <a:endParaRPr lang="vi-VN" sz="1050" b="0" i="0" dirty="0">
              <a:solidFill>
                <a:srgbClr val="AAAAAA"/>
              </a:solidFill>
              <a:effectLst/>
              <a:latin typeface="Source Code Pro"/>
            </a:endParaRPr>
          </a:p>
          <a:p>
            <a:pPr algn="l"/>
            <a:r>
              <a:rPr lang="vi-VN" sz="1050" b="0" i="0" dirty="0">
                <a:solidFill>
                  <a:srgbClr val="777777"/>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2F3235"/>
                </a:solidFill>
                <a:effectLst/>
                <a:latin typeface="Source Code Pro"/>
              </a:rPr>
              <a:t>LoRaData = LoRa. </a:t>
            </a:r>
            <a:r>
              <a:rPr lang="vi-VN" sz="1050" b="0" i="0" dirty="0">
                <a:solidFill>
                  <a:srgbClr val="0086B3"/>
                </a:solidFill>
                <a:effectLst/>
                <a:latin typeface="Source Code Pro"/>
              </a:rPr>
              <a:t>readString </a:t>
            </a:r>
            <a:r>
              <a:rPr lang="vi-VN" sz="1050" b="0" i="0" dirty="0">
                <a:solidFill>
                  <a:srgbClr val="777777"/>
                </a:solidFill>
                <a:effectLst/>
                <a:latin typeface="Source Code Pro"/>
              </a:rPr>
              <a:t>() </a:t>
            </a:r>
            <a:r>
              <a:rPr lang="vi-VN" sz="1050" b="0" i="0" dirty="0">
                <a:solidFill>
                  <a:srgbClr val="2F3235"/>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2F3235"/>
                </a:solidFill>
                <a:effectLst/>
                <a:latin typeface="Source Code Pro"/>
              </a:rPr>
              <a:t>Nối tiếp. </a:t>
            </a:r>
            <a:r>
              <a:rPr lang="vi-VN" sz="1050" b="0" i="0" dirty="0">
                <a:solidFill>
                  <a:srgbClr val="0086B3"/>
                </a:solidFill>
                <a:effectLst/>
                <a:latin typeface="Source Code Pro"/>
              </a:rPr>
              <a:t>in </a:t>
            </a:r>
            <a:r>
              <a:rPr lang="vi-VN" sz="1050" b="0" i="0" dirty="0">
                <a:solidFill>
                  <a:srgbClr val="777777"/>
                </a:solidFill>
                <a:effectLst/>
                <a:latin typeface="Source Code Pro"/>
              </a:rPr>
              <a:t>( </a:t>
            </a:r>
            <a:r>
              <a:rPr lang="vi-VN" sz="1050" b="0" i="0" dirty="0">
                <a:solidFill>
                  <a:srgbClr val="2F3235"/>
                </a:solidFill>
                <a:effectLst/>
                <a:latin typeface="Source Code Pro"/>
              </a:rPr>
              <a:t>LoRaData </a:t>
            </a:r>
            <a:r>
              <a:rPr lang="vi-VN" sz="1050" b="0" i="0" dirty="0">
                <a:solidFill>
                  <a:srgbClr val="777777"/>
                </a:solidFill>
                <a:effectLst/>
                <a:latin typeface="Source Code Pro"/>
              </a:rPr>
              <a:t>) </a:t>
            </a:r>
            <a:r>
              <a:rPr lang="vi-VN" sz="1050" b="0" i="0" dirty="0">
                <a:solidFill>
                  <a:srgbClr val="2F3235"/>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777777"/>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8181A1"/>
                </a:solidFill>
                <a:effectLst/>
                <a:latin typeface="Source Code Pro"/>
              </a:rPr>
              <a:t>// in RSSI của gói tin</a:t>
            </a:r>
            <a:endParaRPr lang="vi-VN" sz="1050" b="0" i="0" dirty="0">
              <a:solidFill>
                <a:srgbClr val="AAAAAA"/>
              </a:solidFill>
              <a:effectLst/>
              <a:latin typeface="Source Code Pro"/>
            </a:endParaRPr>
          </a:p>
          <a:p>
            <a:pPr algn="l"/>
            <a:r>
              <a:rPr lang="vi-VN" sz="1050" b="0" i="0" dirty="0">
                <a:solidFill>
                  <a:srgbClr val="2F3235"/>
                </a:solidFill>
                <a:effectLst/>
                <a:latin typeface="Source Code Pro"/>
              </a:rPr>
              <a:t>Nối tiếp. </a:t>
            </a:r>
            <a:r>
              <a:rPr lang="vi-VN" sz="1050" b="0" i="0" dirty="0">
                <a:solidFill>
                  <a:srgbClr val="0086B3"/>
                </a:solidFill>
                <a:effectLst/>
                <a:latin typeface="Source Code Pro"/>
              </a:rPr>
              <a:t>print </a:t>
            </a:r>
            <a:r>
              <a:rPr lang="vi-VN" sz="1050" b="0" i="0" dirty="0">
                <a:solidFill>
                  <a:srgbClr val="777777"/>
                </a:solidFill>
                <a:effectLst/>
                <a:latin typeface="Source Code Pro"/>
              </a:rPr>
              <a:t>( </a:t>
            </a:r>
            <a:r>
              <a:rPr lang="vi-VN" sz="1050" b="0" i="0" dirty="0">
                <a:solidFill>
                  <a:srgbClr val="DD1144"/>
                </a:solidFill>
                <a:effectLst/>
                <a:latin typeface="Source Code Pro"/>
              </a:rPr>
              <a:t>"'với RSSI" </a:t>
            </a:r>
            <a:r>
              <a:rPr lang="vi-VN" sz="1050" b="0" i="0" dirty="0">
                <a:solidFill>
                  <a:srgbClr val="777777"/>
                </a:solidFill>
                <a:effectLst/>
                <a:latin typeface="Source Code Pro"/>
              </a:rPr>
              <a:t>) </a:t>
            </a:r>
            <a:r>
              <a:rPr lang="vi-VN" sz="1050" b="0" i="0" dirty="0">
                <a:solidFill>
                  <a:srgbClr val="2F3235"/>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2F3235"/>
                </a:solidFill>
                <a:effectLst/>
                <a:latin typeface="Source Code Pro"/>
              </a:rPr>
              <a:t>Nối tiếp. </a:t>
            </a:r>
            <a:r>
              <a:rPr lang="vi-VN" sz="1050" b="0" i="0" dirty="0">
                <a:solidFill>
                  <a:srgbClr val="0086B3"/>
                </a:solidFill>
                <a:effectLst/>
                <a:latin typeface="Source Code Pro"/>
              </a:rPr>
              <a:t>println </a:t>
            </a:r>
            <a:r>
              <a:rPr lang="vi-VN" sz="1050" b="0" i="0" dirty="0">
                <a:solidFill>
                  <a:srgbClr val="777777"/>
                </a:solidFill>
                <a:effectLst/>
                <a:latin typeface="Source Code Pro"/>
              </a:rPr>
              <a:t>( </a:t>
            </a:r>
            <a:r>
              <a:rPr lang="vi-VN" sz="1050" b="0" i="0" dirty="0">
                <a:solidFill>
                  <a:srgbClr val="2F3235"/>
                </a:solidFill>
                <a:effectLst/>
                <a:latin typeface="Source Code Pro"/>
              </a:rPr>
              <a:t>LoRa. </a:t>
            </a:r>
            <a:r>
              <a:rPr lang="vi-VN" sz="1050" b="0" i="0" dirty="0">
                <a:solidFill>
                  <a:srgbClr val="0086B3"/>
                </a:solidFill>
                <a:effectLst/>
                <a:latin typeface="Source Code Pro"/>
              </a:rPr>
              <a:t>packRssi </a:t>
            </a:r>
            <a:r>
              <a:rPr lang="vi-VN" sz="1050" b="0" i="0" dirty="0">
                <a:solidFill>
                  <a:srgbClr val="777777"/>
                </a:solidFill>
                <a:effectLst/>
                <a:latin typeface="Source Code Pro"/>
              </a:rPr>
              <a:t>()) </a:t>
            </a:r>
            <a:r>
              <a:rPr lang="vi-VN" sz="1050" b="0" i="0" dirty="0">
                <a:solidFill>
                  <a:srgbClr val="2F3235"/>
                </a:solidFill>
                <a:effectLst/>
                <a:latin typeface="Source Code Pro"/>
              </a:rPr>
              <a:t>;</a:t>
            </a:r>
            <a:endParaRPr lang="vi-VN" sz="1050" b="0" i="0" dirty="0">
              <a:solidFill>
                <a:srgbClr val="AAAAAA"/>
              </a:solidFill>
              <a:effectLst/>
              <a:latin typeface="Source Code Pro"/>
            </a:endParaRPr>
          </a:p>
          <a:p>
            <a:pPr algn="l"/>
            <a:r>
              <a:rPr lang="vi-VN" sz="1050" b="0" i="0" dirty="0">
                <a:solidFill>
                  <a:srgbClr val="777777"/>
                </a:solidFill>
                <a:effectLst/>
                <a:latin typeface="Source Code Pro"/>
              </a:rPr>
              <a:t>}</a:t>
            </a:r>
            <a:endParaRPr lang="vi-VN" sz="1050" b="0" i="0" dirty="0">
              <a:solidFill>
                <a:srgbClr val="444444"/>
              </a:solidFill>
              <a:effectLst/>
              <a:latin typeface="Source Code Pro"/>
            </a:endParaRPr>
          </a:p>
          <a:p>
            <a:pPr algn="l"/>
            <a:r>
              <a:rPr lang="vi-VN" sz="1050" b="0" i="0" dirty="0">
                <a:solidFill>
                  <a:srgbClr val="777777"/>
                </a:solidFill>
                <a:effectLst/>
                <a:latin typeface="Source Code Pro"/>
              </a:rPr>
              <a:t>}</a:t>
            </a:r>
            <a:endParaRPr lang="vi-VN" sz="1050" b="0" i="0" dirty="0">
              <a:solidFill>
                <a:srgbClr val="AAAAAA"/>
              </a:solidFill>
              <a:effectLst/>
              <a:latin typeface="Source Code Pro"/>
            </a:endParaRPr>
          </a:p>
          <a:p>
            <a:endParaRPr lang="en-US" sz="1050" dirty="0"/>
          </a:p>
        </p:txBody>
      </p:sp>
    </p:spTree>
    <p:extLst>
      <p:ext uri="{BB962C8B-B14F-4D97-AF65-F5344CB8AC3E}">
        <p14:creationId xmlns:p14="http://schemas.microsoft.com/office/powerpoint/2010/main" val="62411778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CCA9-66CD-44B1-863D-06ADDAA8F088}"/>
              </a:ext>
            </a:extLst>
          </p:cNvPr>
          <p:cNvSpPr>
            <a:spLocks noGrp="1"/>
          </p:cNvSpPr>
          <p:nvPr>
            <p:ph type="title"/>
          </p:nvPr>
        </p:nvSpPr>
        <p:spPr>
          <a:xfrm>
            <a:off x="1842739" y="36557"/>
            <a:ext cx="10018713" cy="1371600"/>
          </a:xfrm>
        </p:spPr>
        <p:txBody>
          <a:bodyPr>
            <a:normAutofit/>
          </a:bodyPr>
          <a:lstStyle/>
          <a:p>
            <a:r>
              <a:rPr lang="en-US" sz="3200" b="1" dirty="0"/>
              <a:t>HỆ THỐNG HÓA Ý TƯỞNG THIẾT KẾ</a:t>
            </a:r>
          </a:p>
        </p:txBody>
      </p:sp>
      <p:sp>
        <p:nvSpPr>
          <p:cNvPr id="3" name="Content Placeholder 2">
            <a:extLst>
              <a:ext uri="{FF2B5EF4-FFF2-40B4-BE49-F238E27FC236}">
                <a16:creationId xmlns:a16="http://schemas.microsoft.com/office/drawing/2014/main" id="{71732011-8445-4BA2-B546-8F2738B8A68E}"/>
              </a:ext>
            </a:extLst>
          </p:cNvPr>
          <p:cNvSpPr>
            <a:spLocks noGrp="1"/>
          </p:cNvSpPr>
          <p:nvPr>
            <p:ph idx="1"/>
          </p:nvPr>
        </p:nvSpPr>
        <p:spPr>
          <a:xfrm>
            <a:off x="2465157" y="5270066"/>
            <a:ext cx="2556702" cy="1494670"/>
          </a:xfrm>
        </p:spPr>
        <p:txBody>
          <a:bodyPr>
            <a:normAutofit/>
          </a:bodyPr>
          <a:lstStyle/>
          <a:p>
            <a:pPr marL="0" indent="0" algn="ctr">
              <a:buNone/>
            </a:pP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dùng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trong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hệ</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thống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tuân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theo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lệnh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máy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chủ</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trạm</a:t>
            </a:r>
            <a:r>
              <a:rPr lang="en-US" sz="1400" dirty="0">
                <a:latin typeface="Arial" panose="020B0604020202020204" pitchFamily="34" charset="0"/>
                <a:cs typeface="Arial" panose="020B0604020202020204" pitchFamily="34" charset="0"/>
              </a:rPr>
              <a:t>.</a:t>
            </a:r>
          </a:p>
          <a:p>
            <a:pPr algn="ct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a:p>
            <a:pPr algn="ctr"/>
            <a:endParaRPr lang="en-US" sz="1400" dirty="0">
              <a:latin typeface="Arial" panose="020B0604020202020204" pitchFamily="34" charset="0"/>
              <a:cs typeface="Arial" panose="020B0604020202020204" pitchFamily="34" charset="0"/>
            </a:endParaRPr>
          </a:p>
        </p:txBody>
      </p:sp>
      <p:sp>
        <p:nvSpPr>
          <p:cNvPr id="4" name="AutoShape 2" descr="Data Logging and Control of a Remote Inverter Using LoRa and Power Line  Communication">
            <a:extLst>
              <a:ext uri="{FF2B5EF4-FFF2-40B4-BE49-F238E27FC236}">
                <a16:creationId xmlns:a16="http://schemas.microsoft.com/office/drawing/2014/main" id="{0CABCCDD-AB40-400B-B29D-A8CB74BDD089}"/>
              </a:ext>
            </a:extLst>
          </p:cNvPr>
          <p:cNvSpPr>
            <a:spLocks noChangeAspect="1" noChangeArrowheads="1"/>
          </p:cNvSpPr>
          <p:nvPr/>
        </p:nvSpPr>
        <p:spPr bwMode="auto">
          <a:xfrm>
            <a:off x="8600302" y="2683136"/>
            <a:ext cx="1371600" cy="1371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2" descr="Data Logging and Control of a Remote Inverter Using LoRa and Power Line  Communication">
            <a:extLst>
              <a:ext uri="{FF2B5EF4-FFF2-40B4-BE49-F238E27FC236}">
                <a16:creationId xmlns:a16="http://schemas.microsoft.com/office/drawing/2014/main" id="{1CB5DBA7-2257-4527-B21C-06506BA9A645}"/>
              </a:ext>
            </a:extLst>
          </p:cNvPr>
          <p:cNvSpPr>
            <a:spLocks noChangeAspect="1" noChangeArrowheads="1"/>
          </p:cNvSpPr>
          <p:nvPr/>
        </p:nvSpPr>
        <p:spPr bwMode="auto">
          <a:xfrm>
            <a:off x="8600302" y="268313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312CA325-F43F-4701-9F21-C8F3CCE81A86}"/>
              </a:ext>
            </a:extLst>
          </p:cNvPr>
          <p:cNvSpPr/>
          <p:nvPr/>
        </p:nvSpPr>
        <p:spPr>
          <a:xfrm>
            <a:off x="8087367" y="1242416"/>
            <a:ext cx="1804347" cy="95410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Giao </a:t>
            </a:r>
            <a:r>
              <a:rPr lang="en-US" dirty="0" err="1">
                <a:latin typeface="Arial" panose="020B0604020202020204" pitchFamily="34" charset="0"/>
                <a:cs typeface="Arial" panose="020B0604020202020204" pitchFamily="34" charset="0"/>
              </a:rPr>
              <a:t>diện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 </a:t>
            </a: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(HMI)</a:t>
            </a:r>
          </a:p>
        </p:txBody>
      </p:sp>
      <p:sp>
        <p:nvSpPr>
          <p:cNvPr id="7" name="Rectangle 6">
            <a:extLst>
              <a:ext uri="{FF2B5EF4-FFF2-40B4-BE49-F238E27FC236}">
                <a16:creationId xmlns:a16="http://schemas.microsoft.com/office/drawing/2014/main" id="{EA7DE1B9-76AF-4E95-BDB7-AFC7217A8890}"/>
              </a:ext>
            </a:extLst>
          </p:cNvPr>
          <p:cNvSpPr/>
          <p:nvPr/>
        </p:nvSpPr>
        <p:spPr>
          <a:xfrm>
            <a:off x="7574690" y="2760223"/>
            <a:ext cx="2829697" cy="32446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Giao </a:t>
            </a:r>
            <a:r>
              <a:rPr lang="en-US" dirty="0" err="1">
                <a:latin typeface="Arial" panose="020B0604020202020204" pitchFamily="34" charset="0"/>
                <a:cs typeface="Arial" panose="020B0604020202020204" pitchFamily="34" charset="0"/>
              </a:rPr>
              <a:t>thức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thông</a:t>
            </a:r>
            <a:endParaRPr lang="en-US"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B00E2EAB-7C3D-4935-BF94-6DC56455EC95}"/>
              </a:ext>
            </a:extLst>
          </p:cNvPr>
          <p:cNvSpPr/>
          <p:nvPr/>
        </p:nvSpPr>
        <p:spPr>
          <a:xfrm>
            <a:off x="8365522" y="3686085"/>
            <a:ext cx="1248033" cy="86497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err="1">
                <a:latin typeface="Arial" panose="020B0604020202020204" pitchFamily="34" charset="0"/>
                <a:cs typeface="Arial" panose="020B0604020202020204" pitchFamily="34" charset="0"/>
              </a:rPr>
              <a:t>Trạm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máy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chủ</a:t>
            </a:r>
            <a:r>
              <a:rPr lang="en-US" sz="1600" dirty="0">
                <a:latin typeface="Arial" panose="020B0604020202020204" pitchFamily="34" charset="0"/>
                <a:cs typeface="Arial" panose="020B0604020202020204" pitchFamily="34" charset="0"/>
              </a:rPr>
              <a:t> (Master)</a:t>
            </a:r>
          </a:p>
        </p:txBody>
      </p:sp>
      <p:sp>
        <p:nvSpPr>
          <p:cNvPr id="9" name="Rectangle 8">
            <a:extLst>
              <a:ext uri="{FF2B5EF4-FFF2-40B4-BE49-F238E27FC236}">
                <a16:creationId xmlns:a16="http://schemas.microsoft.com/office/drawing/2014/main" id="{C300C023-0F35-4237-9702-77965E7EACD8}"/>
              </a:ext>
            </a:extLst>
          </p:cNvPr>
          <p:cNvSpPr/>
          <p:nvPr/>
        </p:nvSpPr>
        <p:spPr>
          <a:xfrm>
            <a:off x="5633660" y="5150368"/>
            <a:ext cx="1655805" cy="8896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trạm</a:t>
            </a:r>
            <a:r>
              <a:rPr lang="en-US" dirty="0">
                <a:latin typeface="Arial" panose="020B0604020202020204" pitchFamily="34" charset="0"/>
                <a:cs typeface="Arial" panose="020B0604020202020204" pitchFamily="34" charset="0"/>
              </a:rPr>
              <a:t> 1</a:t>
            </a:r>
          </a:p>
          <a:p>
            <a:pPr algn="ctr"/>
            <a:r>
              <a:rPr lang="en-US" dirty="0">
                <a:latin typeface="Arial" panose="020B0604020202020204" pitchFamily="34" charset="0"/>
                <a:cs typeface="Arial" panose="020B0604020202020204" pitchFamily="34" charset="0"/>
              </a:rPr>
              <a:t>(Slave)</a:t>
            </a:r>
          </a:p>
        </p:txBody>
      </p:sp>
      <p:sp>
        <p:nvSpPr>
          <p:cNvPr id="10" name="Rectangle 9">
            <a:extLst>
              <a:ext uri="{FF2B5EF4-FFF2-40B4-BE49-F238E27FC236}">
                <a16:creationId xmlns:a16="http://schemas.microsoft.com/office/drawing/2014/main" id="{BB11DB13-02E0-48A7-BF74-3D8103FA91A8}"/>
              </a:ext>
            </a:extLst>
          </p:cNvPr>
          <p:cNvSpPr/>
          <p:nvPr/>
        </p:nvSpPr>
        <p:spPr>
          <a:xfrm>
            <a:off x="8075270" y="5117499"/>
            <a:ext cx="1816444" cy="88968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trạm</a:t>
            </a:r>
            <a:r>
              <a:rPr lang="en-US" dirty="0">
                <a:latin typeface="Arial" panose="020B0604020202020204" pitchFamily="34" charset="0"/>
                <a:cs typeface="Arial" panose="020B0604020202020204" pitchFamily="34" charset="0"/>
              </a:rPr>
              <a:t> 2</a:t>
            </a:r>
          </a:p>
          <a:p>
            <a:pPr algn="ctr"/>
            <a:r>
              <a:rPr lang="en-US" dirty="0">
                <a:latin typeface="Arial" panose="020B0604020202020204" pitchFamily="34" charset="0"/>
                <a:cs typeface="Arial" panose="020B0604020202020204" pitchFamily="34" charset="0"/>
              </a:rPr>
              <a:t>(Slave)</a:t>
            </a:r>
          </a:p>
        </p:txBody>
      </p:sp>
      <p:sp>
        <p:nvSpPr>
          <p:cNvPr id="11" name="Rectangle 10">
            <a:extLst>
              <a:ext uri="{FF2B5EF4-FFF2-40B4-BE49-F238E27FC236}">
                <a16:creationId xmlns:a16="http://schemas.microsoft.com/office/drawing/2014/main" id="{2CBD8EF4-A506-4283-AD19-0C5A9EE8D7DF}"/>
              </a:ext>
            </a:extLst>
          </p:cNvPr>
          <p:cNvSpPr/>
          <p:nvPr/>
        </p:nvSpPr>
        <p:spPr>
          <a:xfrm>
            <a:off x="10404390" y="5127713"/>
            <a:ext cx="1655805" cy="8896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latin typeface="Arial" panose="020B0604020202020204" pitchFamily="34" charset="0"/>
                <a:cs typeface="Arial" panose="020B0604020202020204" pitchFamily="34" charset="0"/>
              </a:rPr>
              <a:t>Máy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trạm</a:t>
            </a:r>
            <a:r>
              <a:rPr lang="en-US" dirty="0">
                <a:latin typeface="Arial" panose="020B0604020202020204" pitchFamily="34" charset="0"/>
                <a:cs typeface="Arial" panose="020B0604020202020204" pitchFamily="34" charset="0"/>
              </a:rPr>
              <a:t> 3</a:t>
            </a:r>
          </a:p>
          <a:p>
            <a:pPr algn="ctr"/>
            <a:r>
              <a:rPr lang="en-US" dirty="0">
                <a:latin typeface="Arial" panose="020B0604020202020204" pitchFamily="34" charset="0"/>
                <a:cs typeface="Arial" panose="020B0604020202020204" pitchFamily="34" charset="0"/>
              </a:rPr>
              <a:t>(Slave)</a:t>
            </a:r>
          </a:p>
        </p:txBody>
      </p:sp>
      <p:cxnSp>
        <p:nvCxnSpPr>
          <p:cNvPr id="15" name="Straight Arrow Connector 14">
            <a:extLst>
              <a:ext uri="{FF2B5EF4-FFF2-40B4-BE49-F238E27FC236}">
                <a16:creationId xmlns:a16="http://schemas.microsoft.com/office/drawing/2014/main" id="{E354A6FE-0089-4C87-A1D0-5FB5B3F245D7}"/>
              </a:ext>
            </a:extLst>
          </p:cNvPr>
          <p:cNvCxnSpPr>
            <a:cxnSpLocks/>
            <a:stCxn id="6" idx="2"/>
          </p:cNvCxnSpPr>
          <p:nvPr/>
        </p:nvCxnSpPr>
        <p:spPr>
          <a:xfrm>
            <a:off x="8989541" y="2196524"/>
            <a:ext cx="0" cy="55431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6232219-293E-4C88-94FE-FBA8F55994BA}"/>
              </a:ext>
            </a:extLst>
          </p:cNvPr>
          <p:cNvCxnSpPr>
            <a:cxnSpLocks/>
            <a:stCxn id="7" idx="2"/>
            <a:endCxn id="8" idx="0"/>
          </p:cNvCxnSpPr>
          <p:nvPr/>
        </p:nvCxnSpPr>
        <p:spPr>
          <a:xfrm>
            <a:off x="8989539" y="3084691"/>
            <a:ext cx="0" cy="601394"/>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184767D-0064-451F-A404-C9040C78D1EC}"/>
              </a:ext>
            </a:extLst>
          </p:cNvPr>
          <p:cNvCxnSpPr>
            <a:cxnSpLocks/>
            <a:stCxn id="8" idx="2"/>
            <a:endCxn id="10" idx="0"/>
          </p:cNvCxnSpPr>
          <p:nvPr/>
        </p:nvCxnSpPr>
        <p:spPr>
          <a:xfrm flipH="1">
            <a:off x="8983492" y="4551057"/>
            <a:ext cx="6047" cy="5664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E331BF-EBE7-489C-AA2D-297E92ADF479}"/>
              </a:ext>
            </a:extLst>
          </p:cNvPr>
          <p:cNvCxnSpPr>
            <a:cxnSpLocks/>
          </p:cNvCxnSpPr>
          <p:nvPr/>
        </p:nvCxnSpPr>
        <p:spPr>
          <a:xfrm flipV="1">
            <a:off x="6461562" y="4981188"/>
            <a:ext cx="4770730" cy="14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C975910-9A07-479B-A6F4-F8446C45909D}"/>
              </a:ext>
            </a:extLst>
          </p:cNvPr>
          <p:cNvCxnSpPr>
            <a:endCxn id="9" idx="0"/>
          </p:cNvCxnSpPr>
          <p:nvPr/>
        </p:nvCxnSpPr>
        <p:spPr>
          <a:xfrm>
            <a:off x="6461562" y="4987671"/>
            <a:ext cx="1" cy="1626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834849D-AFC6-44A0-A9B6-194FCCBA6CD4}"/>
              </a:ext>
            </a:extLst>
          </p:cNvPr>
          <p:cNvCxnSpPr>
            <a:cxnSpLocks/>
            <a:endCxn id="11" idx="0"/>
          </p:cNvCxnSpPr>
          <p:nvPr/>
        </p:nvCxnSpPr>
        <p:spPr>
          <a:xfrm>
            <a:off x="11232292" y="4994447"/>
            <a:ext cx="1" cy="1332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0170655-E2F6-4D90-B04D-426D1E3F5B27}"/>
              </a:ext>
            </a:extLst>
          </p:cNvPr>
          <p:cNvSpPr txBox="1"/>
          <p:nvPr/>
        </p:nvSpPr>
        <p:spPr>
          <a:xfrm>
            <a:off x="6852095" y="6181339"/>
            <a:ext cx="4571987" cy="646331"/>
          </a:xfrm>
          <a:prstGeom prst="rect">
            <a:avLst/>
          </a:prstGeom>
          <a:noFill/>
        </p:spPr>
        <p:txBody>
          <a:bodyPr wrap="square" rtlCol="0">
            <a:spAutoFit/>
          </a:bodyPr>
          <a:lstStyle/>
          <a:p>
            <a:r>
              <a:rPr lang="en-US" dirty="0" err="1">
                <a:latin typeface="Arial" panose="020B0604020202020204" pitchFamily="34" charset="0"/>
                <a:cs typeface="Arial" panose="020B0604020202020204" pitchFamily="34" charset="0"/>
              </a:rPr>
              <a:t>Sơ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cấu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của</a:t>
            </a:r>
            <a:r>
              <a:rPr lang="en-US" dirty="0">
                <a:latin typeface="Arial" panose="020B0604020202020204" pitchFamily="34" charset="0"/>
                <a:cs typeface="Arial" panose="020B0604020202020204" pitchFamily="34" charset="0"/>
              </a:rPr>
              <a:t> 1 </a:t>
            </a:r>
            <a:r>
              <a:rPr lang="en-US" dirty="0" err="1">
                <a:latin typeface="Arial" panose="020B0604020202020204" pitchFamily="34" charset="0"/>
                <a:cs typeface="Arial" panose="020B0604020202020204" pitchFamily="34" charset="0"/>
              </a:rPr>
              <a:t>hệ</a:t>
            </a:r>
            <a:r>
              <a:rPr lang="en-US" dirty="0">
                <a:latin typeface="Arial" panose="020B0604020202020204" pitchFamily="34" charset="0"/>
                <a:cs typeface="Arial" panose="020B0604020202020204" pitchFamily="34" charset="0"/>
              </a:rPr>
              <a:t> Scada </a:t>
            </a:r>
            <a:r>
              <a:rPr lang="en-US" dirty="0" err="1">
                <a:latin typeface="Arial" panose="020B0604020202020204" pitchFamily="34" charset="0"/>
                <a:cs typeface="Arial" panose="020B0604020202020204" pitchFamily="34" charset="0"/>
              </a:rPr>
              <a:t>cơ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bản</a:t>
            </a:r>
            <a:endParaRPr lang="en-US" dirty="0">
              <a:latin typeface="Arial" panose="020B0604020202020204" pitchFamily="34" charset="0"/>
              <a:cs typeface="Arial" panose="020B0604020202020204" pitchFamily="34" charset="0"/>
            </a:endParaRPr>
          </a:p>
          <a:p>
            <a:endParaRPr lang="en-US" dirty="0"/>
          </a:p>
        </p:txBody>
      </p:sp>
      <p:sp>
        <p:nvSpPr>
          <p:cNvPr id="12" name="TextBox 11">
            <a:extLst>
              <a:ext uri="{FF2B5EF4-FFF2-40B4-BE49-F238E27FC236}">
                <a16:creationId xmlns:a16="http://schemas.microsoft.com/office/drawing/2014/main" id="{ACF8C585-67C1-4564-B03B-0EAC00FF3401}"/>
              </a:ext>
            </a:extLst>
          </p:cNvPr>
          <p:cNvSpPr txBox="1"/>
          <p:nvPr/>
        </p:nvSpPr>
        <p:spPr>
          <a:xfrm>
            <a:off x="2530741" y="1271572"/>
            <a:ext cx="3247171" cy="95410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trình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xử</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lý</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dữ</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để</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người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hành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quá</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trình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vận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hành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của</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hệ</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thống</a:t>
            </a:r>
            <a:r>
              <a:rPr lang="en-US" sz="1400" dirty="0">
                <a:latin typeface="Arial" panose="020B0604020202020204" pitchFamily="34" charset="0"/>
                <a:cs typeface="Arial" panose="020B0604020202020204" pitchFamily="34" charset="0"/>
              </a:rPr>
              <a:t>.</a:t>
            </a:r>
          </a:p>
          <a:p>
            <a:endParaRPr lang="en-US" sz="1400" dirty="0"/>
          </a:p>
        </p:txBody>
      </p:sp>
      <p:sp>
        <p:nvSpPr>
          <p:cNvPr id="13" name="TextBox 12">
            <a:extLst>
              <a:ext uri="{FF2B5EF4-FFF2-40B4-BE49-F238E27FC236}">
                <a16:creationId xmlns:a16="http://schemas.microsoft.com/office/drawing/2014/main" id="{D1C70DB3-1266-4169-9443-0316F9A4F5CA}"/>
              </a:ext>
            </a:extLst>
          </p:cNvPr>
          <p:cNvSpPr txBox="1"/>
          <p:nvPr/>
        </p:nvSpPr>
        <p:spPr>
          <a:xfrm>
            <a:off x="2446302" y="2225679"/>
            <a:ext cx="3111248" cy="1384995"/>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mạng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truyền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nghiệp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viễn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thông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chuyển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đổi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dồn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kênh</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truyền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dữ</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liệu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cấp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trường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đến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khiển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bằng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máy</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chủ</a:t>
            </a:r>
            <a:r>
              <a:rPr lang="en-US" sz="1400" dirty="0">
                <a:latin typeface="Arial" panose="020B0604020202020204" pitchFamily="34" charset="0"/>
                <a:cs typeface="Arial" panose="020B0604020202020204" pitchFamily="34" charset="0"/>
              </a:rPr>
              <a:t>.</a:t>
            </a:r>
          </a:p>
          <a:p>
            <a:endParaRPr lang="en-US" sz="1400" dirty="0"/>
          </a:p>
        </p:txBody>
      </p:sp>
      <p:sp>
        <p:nvSpPr>
          <p:cNvPr id="14" name="TextBox 13">
            <a:extLst>
              <a:ext uri="{FF2B5EF4-FFF2-40B4-BE49-F238E27FC236}">
                <a16:creationId xmlns:a16="http://schemas.microsoft.com/office/drawing/2014/main" id="{D952730C-3431-4774-80C8-01030D0496CC}"/>
              </a:ext>
            </a:extLst>
          </p:cNvPr>
          <p:cNvSpPr txBox="1"/>
          <p:nvPr/>
        </p:nvSpPr>
        <p:spPr>
          <a:xfrm>
            <a:off x="2495480" y="3679580"/>
            <a:ext cx="3626700" cy="1169551"/>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vào</a:t>
            </a:r>
            <a:r>
              <a:rPr lang="en-US" sz="1400" dirty="0">
                <a:latin typeface="Arial" panose="020B0604020202020204" pitchFamily="34" charset="0"/>
                <a:cs typeface="Arial" panose="020B0604020202020204" pitchFamily="34" charset="0"/>
              </a:rPr>
              <a:t> ra </a:t>
            </a:r>
            <a:r>
              <a:rPr lang="en-US" sz="1400" dirty="0" err="1">
                <a:latin typeface="Arial" panose="020B0604020202020204" pitchFamily="34" charset="0"/>
                <a:cs typeface="Arial" panose="020B0604020202020204" pitchFamily="34" charset="0"/>
              </a:rPr>
              <a:t>đầu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cuối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từ</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xa</a:t>
            </a:r>
            <a:r>
              <a:rPr lang="en-US" sz="1400" dirty="0">
                <a:latin typeface="Arial" panose="020B0604020202020204" pitchFamily="34" charset="0"/>
                <a:cs typeface="Arial" panose="020B0604020202020204" pitchFamily="34" charset="0"/>
              </a:rPr>
              <a:t> (RTU) </a:t>
            </a:r>
            <a:r>
              <a:rPr lang="en-US" sz="1400" dirty="0" err="1">
                <a:latin typeface="Arial" panose="020B0604020202020204" pitchFamily="34" charset="0"/>
                <a:cs typeface="Arial" panose="020B0604020202020204" pitchFamily="34" charset="0"/>
              </a:rPr>
              <a:t>hoặc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khối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điều</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khiển</a:t>
            </a:r>
            <a:r>
              <a:rPr lang="en-US" sz="1400" dirty="0">
                <a:latin typeface="Arial" panose="020B0604020202020204" pitchFamily="34" charset="0"/>
                <a:cs typeface="Arial" panose="020B0604020202020204" pitchFamily="34" charset="0"/>
              </a:rPr>
              <a:t> logic </a:t>
            </a:r>
            <a:r>
              <a:rPr lang="en-US" sz="1400" dirty="0" err="1">
                <a:latin typeface="Arial" panose="020B0604020202020204" pitchFamily="34" charset="0"/>
                <a:cs typeface="Arial" panose="020B0604020202020204" pitchFamily="34" charset="0"/>
              </a:rPr>
              <a:t>khả</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trình</a:t>
            </a:r>
            <a:r>
              <a:rPr lang="en-US" sz="1400" dirty="0">
                <a:latin typeface="Arial" panose="020B0604020202020204" pitchFamily="34" charset="0"/>
                <a:cs typeface="Arial" panose="020B0604020202020204" pitchFamily="34" charset="0"/>
              </a:rPr>
              <a:t> PLC </a:t>
            </a:r>
            <a:r>
              <a:rPr lang="en-US" sz="1400" dirty="0" err="1">
                <a:latin typeface="Arial" panose="020B0604020202020204" pitchFamily="34" charset="0"/>
                <a:cs typeface="Arial" panose="020B0604020202020204" pitchFamily="34" charset="0"/>
              </a:rPr>
              <a:t>có</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chức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năng</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giao</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tiếp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với</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các</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thiết</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bị</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chấp</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hành</a:t>
            </a:r>
            <a:r>
              <a:rPr lang="en-US" sz="1400" dirty="0">
                <a:latin typeface="Arial" panose="020B0604020202020204" pitchFamily="34" charset="0"/>
                <a:cs typeface="Arial" panose="020B0604020202020204" pitchFamily="34" charset="0"/>
              </a:rPr>
              <a:t>.</a:t>
            </a:r>
          </a:p>
          <a:p>
            <a:endParaRPr lang="en-US" sz="1400" dirty="0"/>
          </a:p>
        </p:txBody>
      </p:sp>
      <p:sp>
        <p:nvSpPr>
          <p:cNvPr id="47" name="Arrow: Right 46">
            <a:extLst>
              <a:ext uri="{FF2B5EF4-FFF2-40B4-BE49-F238E27FC236}">
                <a16:creationId xmlns:a16="http://schemas.microsoft.com/office/drawing/2014/main" id="{80C6BC62-DD4E-4BD9-A112-42991F778BA2}"/>
              </a:ext>
            </a:extLst>
          </p:cNvPr>
          <p:cNvSpPr/>
          <p:nvPr/>
        </p:nvSpPr>
        <p:spPr>
          <a:xfrm>
            <a:off x="6096000" y="1519881"/>
            <a:ext cx="1804346" cy="266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1E336D88-8695-41AC-8C41-843E1345499C}"/>
              </a:ext>
            </a:extLst>
          </p:cNvPr>
          <p:cNvSpPr/>
          <p:nvPr/>
        </p:nvSpPr>
        <p:spPr>
          <a:xfrm>
            <a:off x="5908979" y="2712376"/>
            <a:ext cx="1468003" cy="321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0FD6647F-5CD6-4B52-99FC-94BADCF59453}"/>
              </a:ext>
            </a:extLst>
          </p:cNvPr>
          <p:cNvSpPr/>
          <p:nvPr/>
        </p:nvSpPr>
        <p:spPr>
          <a:xfrm>
            <a:off x="6218249" y="3960460"/>
            <a:ext cx="1566506" cy="2660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1DCAA4A-3257-4AC8-B732-1928D28CF048}"/>
              </a:ext>
            </a:extLst>
          </p:cNvPr>
          <p:cNvSpPr/>
          <p:nvPr/>
        </p:nvSpPr>
        <p:spPr>
          <a:xfrm>
            <a:off x="4955058" y="5451605"/>
            <a:ext cx="579477" cy="281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68053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122" name="Picture 2" descr="The most interesting thank you for listening - Imgflip">
            <a:extLst>
              <a:ext uri="{FF2B5EF4-FFF2-40B4-BE49-F238E27FC236}">
                <a16:creationId xmlns:a16="http://schemas.microsoft.com/office/drawing/2014/main" id="{ACB7D3D5-EFF6-4CD0-991D-72CCC762A2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3382" y="158707"/>
            <a:ext cx="5215777" cy="654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76103"/>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255BD-44FF-4CAB-882A-FA0997EB5209}"/>
              </a:ext>
            </a:extLst>
          </p:cNvPr>
          <p:cNvSpPr>
            <a:spLocks noGrp="1"/>
          </p:cNvSpPr>
          <p:nvPr>
            <p:ph type="title"/>
          </p:nvPr>
        </p:nvSpPr>
        <p:spPr>
          <a:xfrm>
            <a:off x="1937859" y="315078"/>
            <a:ext cx="4586287" cy="1752599"/>
          </a:xfrm>
        </p:spPr>
        <p:txBody>
          <a:bodyPr>
            <a:normAutofit fontScale="90000"/>
          </a:bodyPr>
          <a:lstStyle/>
          <a:p>
            <a:r>
              <a:rPr lang="en-US" sz="3200" b="1" dirty="0"/>
              <a:t>I. GIỚI THIỆU VỀ PHƯƠNG THỨC TRUYỀN TÍN HIỆU KHÔNG DÂY LORA</a:t>
            </a:r>
          </a:p>
        </p:txBody>
      </p:sp>
      <p:sp>
        <p:nvSpPr>
          <p:cNvPr id="3" name="Content Placeholder 2">
            <a:extLst>
              <a:ext uri="{FF2B5EF4-FFF2-40B4-BE49-F238E27FC236}">
                <a16:creationId xmlns:a16="http://schemas.microsoft.com/office/drawing/2014/main" id="{83532630-ECE4-4C7B-9FF7-9259D14C6402}"/>
              </a:ext>
            </a:extLst>
          </p:cNvPr>
          <p:cNvSpPr>
            <a:spLocks noGrp="1"/>
          </p:cNvSpPr>
          <p:nvPr>
            <p:ph idx="1"/>
          </p:nvPr>
        </p:nvSpPr>
        <p:spPr>
          <a:xfrm>
            <a:off x="1428750" y="1776413"/>
            <a:ext cx="5095396" cy="4314824"/>
          </a:xfrm>
        </p:spPr>
        <p:txBody>
          <a:bodyPr>
            <a:normAutofit/>
          </a:bodyPr>
          <a:lstStyle/>
          <a:p>
            <a:pPr marL="0" indent="0">
              <a:buNone/>
            </a:pPr>
            <a:endParaRPr lang="en-US" sz="1700" b="1" dirty="0">
              <a:solidFill>
                <a:srgbClr val="111111"/>
              </a:solidFill>
              <a:latin typeface="Arial" panose="020B0604020202020204" pitchFamily="34" charset="0"/>
              <a:cs typeface="Arial" panose="020B0604020202020204" pitchFamily="34" charset="0"/>
            </a:endParaRPr>
          </a:p>
          <a:p>
            <a:pPr marL="0" indent="0">
              <a:buNone/>
            </a:pPr>
            <a:r>
              <a:rPr lang="en-US" sz="1700" dirty="0">
                <a:solidFill>
                  <a:srgbClr val="111111"/>
                </a:solidFill>
                <a:latin typeface="Arial" panose="020B0604020202020204" pitchFamily="34" charset="0"/>
                <a:cs typeface="Arial" panose="020B0604020202020204" pitchFamily="34" charset="0"/>
              </a:rPr>
              <a:t>	LORA – Long Range Radio, </a:t>
            </a:r>
            <a:r>
              <a:rPr lang="en-US" sz="1700" dirty="0" err="1">
                <a:solidFill>
                  <a:srgbClr val="111111"/>
                </a:solidFill>
                <a:latin typeface="Arial" panose="020B0604020202020204" pitchFamily="34" charset="0"/>
                <a:cs typeface="Arial" panose="020B0604020202020204" pitchFamily="34" charset="0"/>
              </a:rPr>
              <a:t>là</a:t>
            </a:r>
            <a:r>
              <a:rPr lang="en-US" sz="1700" dirty="0">
                <a:solidFill>
                  <a:srgbClr val="111111"/>
                </a:solidFill>
                <a:latin typeface="Arial" panose="020B0604020202020204" pitchFamily="34" charset="0"/>
                <a:cs typeface="Arial" panose="020B0604020202020204" pitchFamily="34" charset="0"/>
              </a:rPr>
              <a:t> 1 </a:t>
            </a:r>
            <a:r>
              <a:rPr lang="en-US" sz="1700" dirty="0" err="1">
                <a:solidFill>
                  <a:srgbClr val="111111"/>
                </a:solidFill>
                <a:latin typeface="Arial" panose="020B0604020202020204" pitchFamily="34" charset="0"/>
                <a:cs typeface="Arial" panose="020B0604020202020204" pitchFamily="34" charset="0"/>
              </a:rPr>
              <a:t>loại</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công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nghệ</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một</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loại</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kỹ</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thuật</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điều</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chế</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trải</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phổ</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có</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nguồn</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gốc</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từ</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công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nghệ</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trải</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phổ</a:t>
            </a:r>
            <a:r>
              <a:rPr lang="en-US" sz="1700" dirty="0">
                <a:solidFill>
                  <a:srgbClr val="111111"/>
                </a:solidFill>
                <a:latin typeface="Arial" panose="020B0604020202020204" pitchFamily="34" charset="0"/>
                <a:cs typeface="Arial" panose="020B0604020202020204" pitchFamily="34" charset="0"/>
              </a:rPr>
              <a:t> chirp </a:t>
            </a:r>
            <a:r>
              <a:rPr lang="en-US" sz="1700" dirty="0" err="1">
                <a:solidFill>
                  <a:srgbClr val="111111"/>
                </a:solidFill>
                <a:latin typeface="Arial" panose="020B0604020202020204" pitchFamily="34" charset="0"/>
                <a:cs typeface="Arial" panose="020B0604020202020204" pitchFamily="34" charset="0"/>
              </a:rPr>
              <a:t>có</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công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suất</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thấp</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và</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tầm</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hoạt</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động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cực</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rộng</a:t>
            </a:r>
            <a:r>
              <a:rPr lang="en-US" sz="1700" dirty="0">
                <a:solidFill>
                  <a:srgbClr val="111111"/>
                </a:solidFill>
                <a:latin typeface="Arial" panose="020B0604020202020204" pitchFamily="34" charset="0"/>
                <a:cs typeface="Arial" panose="020B0604020202020204" pitchFamily="34" charset="0"/>
              </a:rPr>
              <a:t>. </a:t>
            </a:r>
          </a:p>
          <a:p>
            <a:pPr marL="0" indent="0">
              <a:buNone/>
            </a:pP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Có</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tác</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dụng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truyền</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dữ</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liệu</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hàng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ngàn</a:t>
            </a:r>
            <a:r>
              <a:rPr lang="en-US" sz="1700" dirty="0">
                <a:solidFill>
                  <a:srgbClr val="111111"/>
                </a:solidFill>
                <a:latin typeface="Arial" panose="020B0604020202020204" pitchFamily="34" charset="0"/>
                <a:cs typeface="Arial" panose="020B0604020202020204" pitchFamily="34" charset="0"/>
              </a:rPr>
              <a:t> km </a:t>
            </a:r>
            <a:r>
              <a:rPr lang="en-US" sz="1700" dirty="0" err="1">
                <a:solidFill>
                  <a:srgbClr val="111111"/>
                </a:solidFill>
                <a:latin typeface="Arial" panose="020B0604020202020204" pitchFamily="34" charset="0"/>
                <a:cs typeface="Arial" panose="020B0604020202020204" pitchFamily="34" charset="0"/>
              </a:rPr>
              <a:t>mà</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không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cần</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mạch</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khuếch</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đại</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công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suất</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tiết</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kiệm</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năng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lượng</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tiêu</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thụ</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khi</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truyền</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nhận</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dữ</a:t>
            </a:r>
            <a:r>
              <a:rPr lang="en-US" sz="1700" dirty="0">
                <a:solidFill>
                  <a:srgbClr val="111111"/>
                </a:solidFill>
                <a:latin typeface="Arial" panose="020B0604020202020204" pitchFamily="34" charset="0"/>
                <a:cs typeface="Arial" panose="020B0604020202020204" pitchFamily="34" charset="0"/>
              </a:rPr>
              <a:t> </a:t>
            </a:r>
            <a:r>
              <a:rPr lang="en-US" sz="1700" dirty="0" err="1">
                <a:solidFill>
                  <a:srgbClr val="111111"/>
                </a:solidFill>
                <a:latin typeface="Arial" panose="020B0604020202020204" pitchFamily="34" charset="0"/>
                <a:cs typeface="Arial" panose="020B0604020202020204" pitchFamily="34" charset="0"/>
              </a:rPr>
              <a:t>liệu</a:t>
            </a:r>
            <a:r>
              <a:rPr lang="en-US" sz="1700" dirty="0">
                <a:solidFill>
                  <a:srgbClr val="111111"/>
                </a:solidFill>
                <a:latin typeface="Arial" panose="020B0604020202020204" pitchFamily="34" charset="0"/>
                <a:cs typeface="Arial" panose="020B0604020202020204" pitchFamily="34" charset="0"/>
              </a:rPr>
              <a:t>.</a:t>
            </a:r>
          </a:p>
          <a:p>
            <a:pPr marL="0" indent="0">
              <a:buNone/>
            </a:pPr>
            <a:r>
              <a:rPr lang="en-US" sz="1700" dirty="0">
                <a:solidFill>
                  <a:srgbClr val="111111"/>
                </a:solidFill>
                <a:latin typeface="Arial" panose="020B0604020202020204" pitchFamily="34" charset="0"/>
                <a:cs typeface="Arial" panose="020B0604020202020204" pitchFamily="34" charset="0"/>
              </a:rPr>
              <a:t>	</a:t>
            </a:r>
            <a:endParaRPr lang="en-US" sz="1700" dirty="0"/>
          </a:p>
        </p:txBody>
      </p:sp>
      <p:pic>
        <p:nvPicPr>
          <p:cNvPr id="5122" name="Picture 2" descr="What is LoRa? | Semtech LoRa Technology | Semtech">
            <a:extLst>
              <a:ext uri="{FF2B5EF4-FFF2-40B4-BE49-F238E27FC236}">
                <a16:creationId xmlns:a16="http://schemas.microsoft.com/office/drawing/2014/main" id="{C138662B-C7D3-4414-A094-769DC307CA8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63000"/>
                    </a14:imgEffect>
                    <a14:imgEffect>
                      <a14:colorTemperature colorTemp="7573"/>
                    </a14:imgEffect>
                    <a14:imgEffect>
                      <a14:saturation sat="400000"/>
                    </a14:imgEffect>
                    <a14:imgEffect>
                      <a14:brightnessContrast contrast="-6000"/>
                    </a14:imgEffect>
                  </a14:imgLayer>
                </a14:imgProps>
              </a:ext>
              <a:ext uri="{28A0092B-C50C-407E-A947-70E740481C1C}">
                <a14:useLocalDpi xmlns:a14="http://schemas.microsoft.com/office/drawing/2010/main" val="0"/>
              </a:ext>
            </a:extLst>
          </a:blip>
          <a:srcRect/>
          <a:stretch>
            <a:fillRect/>
          </a:stretch>
        </p:blipFill>
        <p:spPr bwMode="auto">
          <a:xfrm>
            <a:off x="6725283" y="307558"/>
            <a:ext cx="4359278" cy="620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958765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A8F3F-31FD-453E-ADBC-60063AD7FE93}"/>
              </a:ext>
            </a:extLst>
          </p:cNvPr>
          <p:cNvSpPr>
            <a:spLocks noGrp="1"/>
          </p:cNvSpPr>
          <p:nvPr>
            <p:ph type="title"/>
          </p:nvPr>
        </p:nvSpPr>
        <p:spPr>
          <a:xfrm>
            <a:off x="3236512" y="285752"/>
            <a:ext cx="7144548" cy="1119986"/>
          </a:xfrm>
        </p:spPr>
        <p:txBody>
          <a:bodyPr>
            <a:normAutofit/>
          </a:bodyPr>
          <a:lstStyle/>
          <a:p>
            <a:r>
              <a:rPr lang="en-US" sz="3200" b="1" dirty="0"/>
              <a:t>CÁC TÍNH NĂNG ƯU VIỆT CỦA LORA</a:t>
            </a:r>
          </a:p>
        </p:txBody>
      </p:sp>
      <p:sp>
        <p:nvSpPr>
          <p:cNvPr id="3" name="Content Placeholder 2">
            <a:extLst>
              <a:ext uri="{FF2B5EF4-FFF2-40B4-BE49-F238E27FC236}">
                <a16:creationId xmlns:a16="http://schemas.microsoft.com/office/drawing/2014/main" id="{90FE1E25-B0CE-4ACD-9472-8F42CF3BCE3E}"/>
              </a:ext>
            </a:extLst>
          </p:cNvPr>
          <p:cNvSpPr>
            <a:spLocks noGrp="1"/>
          </p:cNvSpPr>
          <p:nvPr>
            <p:ph idx="1"/>
          </p:nvPr>
        </p:nvSpPr>
        <p:spPr>
          <a:xfrm>
            <a:off x="2244721" y="978275"/>
            <a:ext cx="9128127" cy="2401938"/>
          </a:xfrm>
        </p:spPr>
        <p:txBody>
          <a:bodyPr>
            <a:normAutofit/>
          </a:bodyPr>
          <a:lstStyle/>
          <a:p>
            <a:r>
              <a:rPr lang="en-US" sz="1800" dirty="0" err="1">
                <a:solidFill>
                  <a:srgbClr val="111111"/>
                </a:solidFill>
                <a:latin typeface="Arial" panose="020B0604020202020204" pitchFamily="34" charset="0"/>
                <a:cs typeface="Arial" panose="020B0604020202020204" pitchFamily="34" charset="0"/>
              </a:rPr>
              <a:t>Các</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ưu</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điểm</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Quản</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lý</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tốt</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mặt</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năng</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lượng</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giảm</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thiểu</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tài</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nguyên</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thiên</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nhiên</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kiểm</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soát</a:t>
            </a:r>
            <a:r>
              <a:rPr lang="en-US" sz="1800" dirty="0">
                <a:solidFill>
                  <a:srgbClr val="111111"/>
                </a:solidFill>
                <a:latin typeface="Arial" panose="020B0604020202020204" pitchFamily="34" charset="0"/>
                <a:cs typeface="Arial" panose="020B0604020202020204" pitchFamily="34" charset="0"/>
              </a:rPr>
              <a:t> ô </a:t>
            </a:r>
            <a:r>
              <a:rPr lang="en-US" sz="1800" dirty="0" err="1">
                <a:solidFill>
                  <a:srgbClr val="111111"/>
                </a:solidFill>
                <a:latin typeface="Arial" panose="020B0604020202020204" pitchFamily="34" charset="0"/>
                <a:cs typeface="Arial" panose="020B0604020202020204" pitchFamily="34" charset="0"/>
              </a:rPr>
              <a:t>nhiễm</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hiệu</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quả</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cơ</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sở</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hạ</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tầng</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Có</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thể</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được</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sử</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dụng</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bởi</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các</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mạng</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công</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cộng</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riêng</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tư</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hoặc</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kết</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hợp</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và</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cung</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cấp</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phạm</a:t>
            </a:r>
            <a:r>
              <a:rPr lang="en-US" sz="1800" dirty="0">
                <a:solidFill>
                  <a:srgbClr val="111111"/>
                </a:solidFill>
                <a:latin typeface="Arial" panose="020B0604020202020204" pitchFamily="34" charset="0"/>
                <a:cs typeface="Arial" panose="020B0604020202020204" pitchFamily="34" charset="0"/>
              </a:rPr>
              <a:t> vi </a:t>
            </a:r>
            <a:r>
              <a:rPr lang="en-US" sz="1800" dirty="0" err="1">
                <a:solidFill>
                  <a:srgbClr val="111111"/>
                </a:solidFill>
                <a:latin typeface="Arial" panose="020B0604020202020204" pitchFamily="34" charset="0"/>
                <a:cs typeface="Arial" panose="020B0604020202020204" pitchFamily="34" charset="0"/>
              </a:rPr>
              <a:t>lớn</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hơn</a:t>
            </a:r>
            <a:r>
              <a:rPr lang="en-US" sz="1800" dirty="0">
                <a:solidFill>
                  <a:srgbClr val="111111"/>
                </a:solidFill>
                <a:latin typeface="Arial" panose="020B0604020202020204" pitchFamily="34" charset="0"/>
                <a:cs typeface="Arial" panose="020B0604020202020204" pitchFamily="34" charset="0"/>
              </a:rPr>
              <a:t> so </a:t>
            </a:r>
            <a:r>
              <a:rPr lang="en-US" sz="1800" dirty="0" err="1">
                <a:solidFill>
                  <a:srgbClr val="111111"/>
                </a:solidFill>
                <a:latin typeface="Arial" panose="020B0604020202020204" pitchFamily="34" charset="0"/>
                <a:cs typeface="Arial" panose="020B0604020202020204" pitchFamily="34" charset="0"/>
              </a:rPr>
              <a:t>với</a:t>
            </a:r>
            <a:r>
              <a:rPr lang="en-US" sz="1800" dirty="0">
                <a:solidFill>
                  <a:srgbClr val="111111"/>
                </a:solidFill>
                <a:latin typeface="Arial" panose="020B0604020202020204" pitchFamily="34" charset="0"/>
                <a:cs typeface="Arial" panose="020B0604020202020204" pitchFamily="34" charset="0"/>
              </a:rPr>
              <a:t> </a:t>
            </a:r>
            <a:r>
              <a:rPr lang="en-US" sz="1800" dirty="0" err="1">
                <a:solidFill>
                  <a:srgbClr val="111111"/>
                </a:solidFill>
                <a:latin typeface="Arial" panose="020B0604020202020204" pitchFamily="34" charset="0"/>
                <a:cs typeface="Arial" panose="020B0604020202020204" pitchFamily="34" charset="0"/>
              </a:rPr>
              <a:t>mạng</a:t>
            </a:r>
            <a:r>
              <a:rPr lang="en-US" sz="1800" dirty="0">
                <a:solidFill>
                  <a:srgbClr val="111111"/>
                </a:solidFill>
                <a:latin typeface="Arial" panose="020B0604020202020204" pitchFamily="34" charset="0"/>
                <a:cs typeface="Arial" panose="020B0604020202020204" pitchFamily="34" charset="0"/>
              </a:rPr>
              <a:t> di </a:t>
            </a:r>
            <a:r>
              <a:rPr lang="en-US" sz="1800" dirty="0" err="1">
                <a:solidFill>
                  <a:srgbClr val="111111"/>
                </a:solidFill>
                <a:latin typeface="Arial" panose="020B0604020202020204" pitchFamily="34" charset="0"/>
                <a:cs typeface="Arial" panose="020B0604020202020204" pitchFamily="34" charset="0"/>
              </a:rPr>
              <a:t>động</a:t>
            </a:r>
            <a:endParaRPr lang="en-US" sz="1800" dirty="0">
              <a:solidFill>
                <a:srgbClr val="111111"/>
              </a:solidFill>
              <a:latin typeface="Arial" panose="020B0604020202020204" pitchFamily="34" charset="0"/>
              <a:cs typeface="Arial" panose="020B0604020202020204" pitchFamily="34" charset="0"/>
            </a:endParaRPr>
          </a:p>
          <a:p>
            <a:endParaRPr lang="en-US" sz="1800" dirty="0"/>
          </a:p>
        </p:txBody>
      </p:sp>
      <p:pic>
        <p:nvPicPr>
          <p:cNvPr id="5" name="Picture 4">
            <a:extLst>
              <a:ext uri="{FF2B5EF4-FFF2-40B4-BE49-F238E27FC236}">
                <a16:creationId xmlns:a16="http://schemas.microsoft.com/office/drawing/2014/main" id="{7815A372-18B3-40D6-8644-BAD3838233A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5249"/>
                    </a14:imgEffect>
                  </a14:imgLayer>
                </a14:imgProps>
              </a:ext>
            </a:extLst>
          </a:blip>
          <a:stretch>
            <a:fillRect/>
          </a:stretch>
        </p:blipFill>
        <p:spPr>
          <a:xfrm>
            <a:off x="2560634" y="2867024"/>
            <a:ext cx="8496300" cy="3505200"/>
          </a:xfrm>
          <a:prstGeom prst="rect">
            <a:avLst/>
          </a:prstGeom>
          <a:noFill/>
        </p:spPr>
      </p:pic>
    </p:spTree>
    <p:extLst>
      <p:ext uri="{BB962C8B-B14F-4D97-AF65-F5344CB8AC3E}">
        <p14:creationId xmlns:p14="http://schemas.microsoft.com/office/powerpoint/2010/main" val="3533693180"/>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FE622A-C9D3-4D6C-B0BF-28511C6F7856}"/>
              </a:ext>
            </a:extLst>
          </p:cNvPr>
          <p:cNvSpPr>
            <a:spLocks noGrp="1"/>
          </p:cNvSpPr>
          <p:nvPr>
            <p:ph type="title"/>
          </p:nvPr>
        </p:nvSpPr>
        <p:spPr>
          <a:xfrm>
            <a:off x="1727198" y="-216800"/>
            <a:ext cx="10018713" cy="1752599"/>
          </a:xfrm>
        </p:spPr>
        <p:txBody>
          <a:bodyPr>
            <a:normAutofit/>
          </a:bodyPr>
          <a:lstStyle/>
          <a:p>
            <a:r>
              <a:rPr lang="en-US" sz="2800" b="1" dirty="0"/>
              <a:t>LORA HOẠT ĐỘNG NHƯ THẾ NÀO?</a:t>
            </a:r>
          </a:p>
        </p:txBody>
      </p:sp>
      <p:pic>
        <p:nvPicPr>
          <p:cNvPr id="1026" name="Picture 2" descr="Get Started With LoRa®">
            <a:extLst>
              <a:ext uri="{FF2B5EF4-FFF2-40B4-BE49-F238E27FC236}">
                <a16:creationId xmlns:a16="http://schemas.microsoft.com/office/drawing/2014/main" id="{2ED782EF-2E9C-47BB-81EB-3C4511793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7987" y="1451610"/>
            <a:ext cx="5399090" cy="32394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C8F0B59-A26B-4E79-A5E2-4C07202F80AC}"/>
              </a:ext>
            </a:extLst>
          </p:cNvPr>
          <p:cNvSpPr txBox="1"/>
          <p:nvPr/>
        </p:nvSpPr>
        <p:spPr>
          <a:xfrm>
            <a:off x="1462089" y="1722117"/>
            <a:ext cx="1528763" cy="646331"/>
          </a:xfrm>
          <a:prstGeom prst="rect">
            <a:avLst/>
          </a:prstGeom>
          <a:noFill/>
        </p:spPr>
        <p:txBody>
          <a:bodyPr wrap="square" rtlCol="0">
            <a:spAutoFit/>
          </a:bodyPr>
          <a:lstStyle/>
          <a:p>
            <a:r>
              <a:rPr lang="en-US" dirty="0"/>
              <a:t>Module gateway</a:t>
            </a:r>
          </a:p>
        </p:txBody>
      </p:sp>
      <p:cxnSp>
        <p:nvCxnSpPr>
          <p:cNvPr id="5" name="Straight Arrow Connector 4">
            <a:extLst>
              <a:ext uri="{FF2B5EF4-FFF2-40B4-BE49-F238E27FC236}">
                <a16:creationId xmlns:a16="http://schemas.microsoft.com/office/drawing/2014/main" id="{042E8B27-E0D6-4342-B83F-CAE2F90044E2}"/>
              </a:ext>
            </a:extLst>
          </p:cNvPr>
          <p:cNvCxnSpPr>
            <a:cxnSpLocks/>
          </p:cNvCxnSpPr>
          <p:nvPr/>
        </p:nvCxnSpPr>
        <p:spPr>
          <a:xfrm>
            <a:off x="2314576" y="2052353"/>
            <a:ext cx="2143125" cy="6765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02180C37-419D-4608-B936-CB0F2762F727}"/>
              </a:ext>
            </a:extLst>
          </p:cNvPr>
          <p:cNvSpPr txBox="1"/>
          <p:nvPr/>
        </p:nvSpPr>
        <p:spPr>
          <a:xfrm>
            <a:off x="2471740" y="5010984"/>
            <a:ext cx="2314575" cy="1754326"/>
          </a:xfrm>
          <a:prstGeom prst="rect">
            <a:avLst/>
          </a:prstGeom>
          <a:noFill/>
        </p:spPr>
        <p:txBody>
          <a:bodyPr wrap="square" rtlCol="0">
            <a:spAutoFit/>
          </a:bodyPr>
          <a:lstStyle/>
          <a:p>
            <a:r>
              <a:rPr lang="en-US" dirty="0" err="1"/>
              <a:t>Các</a:t>
            </a:r>
            <a:r>
              <a:rPr lang="en-US" dirty="0"/>
              <a:t> </a:t>
            </a:r>
            <a:r>
              <a:rPr lang="en-US" dirty="0" err="1"/>
              <a:t>thiết</a:t>
            </a:r>
            <a:r>
              <a:rPr lang="en-US" dirty="0"/>
              <a:t> </a:t>
            </a:r>
            <a:r>
              <a:rPr lang="en-US" dirty="0" err="1"/>
              <a:t>bị</a:t>
            </a:r>
            <a:r>
              <a:rPr lang="en-US" dirty="0"/>
              <a:t> </a:t>
            </a:r>
            <a:r>
              <a:rPr lang="en-US" dirty="0" err="1"/>
              <a:t>chấp</a:t>
            </a:r>
            <a:r>
              <a:rPr lang="en-US" dirty="0"/>
              <a:t> </a:t>
            </a:r>
            <a:r>
              <a:rPr lang="en-US" dirty="0" err="1"/>
              <a:t>hành</a:t>
            </a:r>
            <a:r>
              <a:rPr lang="en-US" dirty="0"/>
              <a:t> </a:t>
            </a:r>
            <a:r>
              <a:rPr lang="en-US" dirty="0" err="1"/>
              <a:t>có</a:t>
            </a:r>
            <a:r>
              <a:rPr lang="en-US" dirty="0"/>
              <a:t> </a:t>
            </a:r>
            <a:r>
              <a:rPr lang="en-US" dirty="0" err="1"/>
              <a:t>cảm</a:t>
            </a:r>
            <a:r>
              <a:rPr lang="en-US" dirty="0"/>
              <a:t> </a:t>
            </a:r>
            <a:r>
              <a:rPr lang="en-US" dirty="0" err="1"/>
              <a:t>biến</a:t>
            </a:r>
            <a:r>
              <a:rPr lang="en-US" dirty="0"/>
              <a:t> </a:t>
            </a:r>
            <a:r>
              <a:rPr lang="en-US" dirty="0" err="1"/>
              <a:t>được</a:t>
            </a:r>
            <a:r>
              <a:rPr lang="en-US" dirty="0"/>
              <a:t> </a:t>
            </a:r>
            <a:r>
              <a:rPr lang="en-US" dirty="0" err="1"/>
              <a:t>thiết</a:t>
            </a:r>
            <a:r>
              <a:rPr lang="en-US" dirty="0"/>
              <a:t> </a:t>
            </a:r>
            <a:r>
              <a:rPr lang="en-US" dirty="0" err="1"/>
              <a:t>kế</a:t>
            </a:r>
            <a:r>
              <a:rPr lang="en-US" dirty="0"/>
              <a:t>  </a:t>
            </a:r>
            <a:r>
              <a:rPr lang="en-US" dirty="0" err="1"/>
              <a:t>theo</a:t>
            </a:r>
            <a:r>
              <a:rPr lang="en-US" dirty="0"/>
              <a:t> </a:t>
            </a:r>
            <a:r>
              <a:rPr lang="en-US" dirty="0" err="1"/>
              <a:t>dạng</a:t>
            </a:r>
            <a:r>
              <a:rPr lang="en-US" dirty="0"/>
              <a:t> sensor nodes, </a:t>
            </a:r>
            <a:r>
              <a:rPr lang="en-US" dirty="0" err="1"/>
              <a:t>thu</a:t>
            </a:r>
            <a:r>
              <a:rPr lang="en-US" dirty="0"/>
              <a:t> </a:t>
            </a:r>
            <a:r>
              <a:rPr lang="en-US" dirty="0" err="1"/>
              <a:t>thập</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gửi</a:t>
            </a:r>
            <a:r>
              <a:rPr lang="en-US" dirty="0"/>
              <a:t> </a:t>
            </a:r>
            <a:r>
              <a:rPr lang="en-US" dirty="0" err="1"/>
              <a:t>về</a:t>
            </a:r>
            <a:r>
              <a:rPr lang="en-US" dirty="0"/>
              <a:t> module </a:t>
            </a:r>
            <a:r>
              <a:rPr lang="en-US" dirty="0" err="1"/>
              <a:t>trung</a:t>
            </a:r>
            <a:r>
              <a:rPr lang="en-US" dirty="0"/>
              <a:t> </a:t>
            </a:r>
            <a:r>
              <a:rPr lang="en-US" dirty="0" err="1"/>
              <a:t>tâm</a:t>
            </a:r>
            <a:endParaRPr lang="en-US" dirty="0"/>
          </a:p>
        </p:txBody>
      </p:sp>
      <p:cxnSp>
        <p:nvCxnSpPr>
          <p:cNvPr id="8" name="Straight Arrow Connector 7">
            <a:extLst>
              <a:ext uri="{FF2B5EF4-FFF2-40B4-BE49-F238E27FC236}">
                <a16:creationId xmlns:a16="http://schemas.microsoft.com/office/drawing/2014/main" id="{5AE82C1C-0509-4ECE-960C-4FE13F2DDF34}"/>
              </a:ext>
            </a:extLst>
          </p:cNvPr>
          <p:cNvCxnSpPr>
            <a:cxnSpLocks/>
          </p:cNvCxnSpPr>
          <p:nvPr/>
        </p:nvCxnSpPr>
        <p:spPr>
          <a:xfrm flipV="1">
            <a:off x="3579416" y="3786188"/>
            <a:ext cx="852092" cy="12247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050" name="Picture 2" descr="Module Lora SX1278 433MHZ | Tiki.vn">
            <a:extLst>
              <a:ext uri="{FF2B5EF4-FFF2-40B4-BE49-F238E27FC236}">
                <a16:creationId xmlns:a16="http://schemas.microsoft.com/office/drawing/2014/main" id="{FD55F074-0D70-4A4E-8ED5-D6347F32619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4891"/>
                    </a14:imgEffect>
                  </a14:imgLayer>
                </a14:imgProps>
              </a:ext>
              <a:ext uri="{28A0092B-C50C-407E-A947-70E740481C1C}">
                <a14:useLocalDpi xmlns:a14="http://schemas.microsoft.com/office/drawing/2010/main" val="0"/>
              </a:ext>
            </a:extLst>
          </a:blip>
          <a:srcRect/>
          <a:stretch>
            <a:fillRect/>
          </a:stretch>
        </p:blipFill>
        <p:spPr bwMode="auto">
          <a:xfrm>
            <a:off x="5457825" y="4956675"/>
            <a:ext cx="1543845" cy="154384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82AA66EE-0032-4C31-85B4-2FD13A62F94A}"/>
              </a:ext>
            </a:extLst>
          </p:cNvPr>
          <p:cNvCxnSpPr>
            <a:cxnSpLocks/>
          </p:cNvCxnSpPr>
          <p:nvPr/>
        </p:nvCxnSpPr>
        <p:spPr>
          <a:xfrm>
            <a:off x="4629151" y="5728598"/>
            <a:ext cx="82867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074" name="Picture 2" descr="Dual Channel LoRa Gateway - 868MHz">
            <a:extLst>
              <a:ext uri="{FF2B5EF4-FFF2-40B4-BE49-F238E27FC236}">
                <a16:creationId xmlns:a16="http://schemas.microsoft.com/office/drawing/2014/main" id="{5ABB3C9D-D501-4517-9577-6347362CB2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3978" y="3375243"/>
            <a:ext cx="1147762" cy="114776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6D94A360-1C99-4737-B9A9-A5322475813F}"/>
              </a:ext>
            </a:extLst>
          </p:cNvPr>
          <p:cNvCxnSpPr>
            <a:cxnSpLocks/>
          </p:cNvCxnSpPr>
          <p:nvPr/>
        </p:nvCxnSpPr>
        <p:spPr>
          <a:xfrm>
            <a:off x="1881189" y="2368448"/>
            <a:ext cx="0" cy="860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4377A92C-468C-4CDA-9D28-EC099F64744C}"/>
              </a:ext>
            </a:extLst>
          </p:cNvPr>
          <p:cNvSpPr txBox="1"/>
          <p:nvPr/>
        </p:nvSpPr>
        <p:spPr>
          <a:xfrm>
            <a:off x="8786813" y="1871663"/>
            <a:ext cx="2743200" cy="3139321"/>
          </a:xfrm>
          <a:prstGeom prst="rect">
            <a:avLst/>
          </a:prstGeom>
          <a:noFill/>
        </p:spPr>
        <p:txBody>
          <a:bodyPr wrap="square" rtlCol="0">
            <a:spAutoFit/>
          </a:bodyPr>
          <a:lstStyle/>
          <a:p>
            <a:r>
              <a:rPr lang="en-US" dirty="0" err="1"/>
              <a:t>Tín</a:t>
            </a:r>
            <a:r>
              <a:rPr lang="en-US" dirty="0"/>
              <a:t> </a:t>
            </a:r>
            <a:r>
              <a:rPr lang="en-US" dirty="0" err="1"/>
              <a:t>hiệu</a:t>
            </a:r>
            <a:r>
              <a:rPr lang="en-US" dirty="0"/>
              <a:t> </a:t>
            </a:r>
            <a:r>
              <a:rPr lang="en-US" dirty="0" err="1"/>
              <a:t>được</a:t>
            </a:r>
            <a:r>
              <a:rPr lang="en-US" dirty="0"/>
              <a:t> </a:t>
            </a:r>
            <a:r>
              <a:rPr lang="en-US" dirty="0" err="1"/>
              <a:t>truyền</a:t>
            </a:r>
            <a:r>
              <a:rPr lang="en-US" dirty="0"/>
              <a:t> </a:t>
            </a:r>
            <a:r>
              <a:rPr lang="en-US" dirty="0" err="1"/>
              <a:t>từ</a:t>
            </a:r>
            <a:r>
              <a:rPr lang="en-US" dirty="0"/>
              <a:t> Lora gateway </a:t>
            </a:r>
            <a:r>
              <a:rPr lang="en-US" dirty="0" err="1"/>
              <a:t>đến</a:t>
            </a:r>
            <a:r>
              <a:rPr lang="en-US" dirty="0"/>
              <a:t> </a:t>
            </a:r>
            <a:r>
              <a:rPr lang="en-US" dirty="0" err="1"/>
              <a:t>trung</a:t>
            </a:r>
            <a:r>
              <a:rPr lang="en-US" dirty="0"/>
              <a:t> </a:t>
            </a:r>
            <a:r>
              <a:rPr lang="en-US" dirty="0" err="1"/>
              <a:t>tâm</a:t>
            </a:r>
            <a:r>
              <a:rPr lang="en-US" dirty="0"/>
              <a:t> </a:t>
            </a:r>
            <a:r>
              <a:rPr lang="en-US" dirty="0" err="1"/>
              <a:t>thông</a:t>
            </a:r>
            <a:r>
              <a:rPr lang="en-US" dirty="0"/>
              <a:t> qua </a:t>
            </a:r>
            <a:r>
              <a:rPr lang="en-US" dirty="0" err="1"/>
              <a:t>mạng</a:t>
            </a:r>
            <a:r>
              <a:rPr lang="en-US" dirty="0"/>
              <a:t> Internet.</a:t>
            </a:r>
          </a:p>
          <a:p>
            <a:r>
              <a:rPr lang="en-US" dirty="0" err="1"/>
              <a:t>Phần</a:t>
            </a:r>
            <a:r>
              <a:rPr lang="en-US" dirty="0"/>
              <a:t> </a:t>
            </a:r>
            <a:r>
              <a:rPr lang="en-US" dirty="0" err="1"/>
              <a:t>mềm</a:t>
            </a:r>
            <a:r>
              <a:rPr lang="en-US" dirty="0"/>
              <a:t> </a:t>
            </a:r>
            <a:r>
              <a:rPr lang="en-US" dirty="0" err="1"/>
              <a:t>tại</a:t>
            </a:r>
            <a:r>
              <a:rPr lang="en-US" dirty="0"/>
              <a:t> </a:t>
            </a:r>
            <a:r>
              <a:rPr lang="en-US" dirty="0" err="1"/>
              <a:t>trung</a:t>
            </a:r>
            <a:r>
              <a:rPr lang="en-US" dirty="0"/>
              <a:t> </a:t>
            </a:r>
            <a:r>
              <a:rPr lang="en-US" dirty="0" err="1"/>
              <a:t>tâm</a:t>
            </a:r>
            <a:r>
              <a:rPr lang="en-US" dirty="0"/>
              <a:t> </a:t>
            </a:r>
            <a:r>
              <a:rPr lang="en-US" dirty="0" err="1"/>
              <a:t>sẽ</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đưa</a:t>
            </a:r>
            <a:r>
              <a:rPr lang="en-US" dirty="0"/>
              <a:t> ra </a:t>
            </a:r>
            <a:r>
              <a:rPr lang="en-US" dirty="0" err="1"/>
              <a:t>quyết</a:t>
            </a:r>
            <a:r>
              <a:rPr lang="en-US" dirty="0"/>
              <a:t> </a:t>
            </a:r>
            <a:r>
              <a:rPr lang="en-US" dirty="0" err="1"/>
              <a:t>định</a:t>
            </a:r>
            <a:r>
              <a:rPr lang="en-US" dirty="0"/>
              <a:t> </a:t>
            </a:r>
            <a:r>
              <a:rPr lang="en-US" dirty="0" err="1"/>
              <a:t>xuống</a:t>
            </a:r>
            <a:r>
              <a:rPr lang="en-US" dirty="0"/>
              <a:t> </a:t>
            </a:r>
            <a:r>
              <a:rPr lang="en-US" dirty="0" err="1"/>
              <a:t>tới</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chấp</a:t>
            </a:r>
            <a:r>
              <a:rPr lang="en-US" dirty="0"/>
              <a:t> </a:t>
            </a:r>
            <a:r>
              <a:rPr lang="en-US" dirty="0" err="1"/>
              <a:t>hành</a:t>
            </a:r>
            <a:r>
              <a:rPr lang="en-US" dirty="0"/>
              <a:t> </a:t>
            </a:r>
            <a:r>
              <a:rPr lang="en-US" dirty="0" err="1"/>
              <a:t>theo</a:t>
            </a:r>
            <a:r>
              <a:rPr lang="en-US" dirty="0"/>
              <a:t> </a:t>
            </a:r>
            <a:r>
              <a:rPr lang="en-US" dirty="0" err="1"/>
              <a:t>đường</a:t>
            </a:r>
            <a:r>
              <a:rPr lang="en-US" dirty="0"/>
              <a:t> </a:t>
            </a:r>
            <a:r>
              <a:rPr lang="en-US" dirty="0" err="1"/>
              <a:t>truyền</a:t>
            </a:r>
            <a:r>
              <a:rPr lang="en-US" dirty="0"/>
              <a:t> </a:t>
            </a:r>
            <a:r>
              <a:rPr lang="en-US" dirty="0" err="1"/>
              <a:t>và</a:t>
            </a:r>
            <a:r>
              <a:rPr lang="en-US" dirty="0"/>
              <a:t> </a:t>
            </a:r>
            <a:r>
              <a:rPr lang="en-US" dirty="0" err="1"/>
              <a:t>các</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cập</a:t>
            </a:r>
            <a:r>
              <a:rPr lang="en-US" dirty="0"/>
              <a:t> </a:t>
            </a:r>
            <a:r>
              <a:rPr lang="en-US" dirty="0" err="1"/>
              <a:t>nhật</a:t>
            </a:r>
            <a:r>
              <a:rPr lang="en-US" dirty="0"/>
              <a:t> </a:t>
            </a:r>
            <a:r>
              <a:rPr lang="en-US" dirty="0" err="1"/>
              <a:t>liên</a:t>
            </a:r>
            <a:r>
              <a:rPr lang="en-US" dirty="0"/>
              <a:t> </a:t>
            </a:r>
            <a:r>
              <a:rPr lang="en-US" dirty="0" err="1"/>
              <a:t>tục</a:t>
            </a:r>
            <a:r>
              <a:rPr lang="en-US" dirty="0"/>
              <a:t> 2 </a:t>
            </a:r>
            <a:r>
              <a:rPr lang="en-US" dirty="0" err="1"/>
              <a:t>chiều</a:t>
            </a:r>
            <a:r>
              <a:rPr lang="en-US" dirty="0"/>
              <a:t>.</a:t>
            </a:r>
          </a:p>
        </p:txBody>
      </p:sp>
    </p:spTree>
    <p:extLst>
      <p:ext uri="{BB962C8B-B14F-4D97-AF65-F5344CB8AC3E}">
        <p14:creationId xmlns:p14="http://schemas.microsoft.com/office/powerpoint/2010/main" val="238884244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7AB9-DC11-4C13-9A65-72E9416F646C}"/>
              </a:ext>
            </a:extLst>
          </p:cNvPr>
          <p:cNvSpPr>
            <a:spLocks noGrp="1"/>
          </p:cNvSpPr>
          <p:nvPr>
            <p:ph type="title"/>
          </p:nvPr>
        </p:nvSpPr>
        <p:spPr>
          <a:xfrm>
            <a:off x="1617127" y="85293"/>
            <a:ext cx="10207626" cy="1566863"/>
          </a:xfrm>
        </p:spPr>
        <p:txBody>
          <a:bodyPr>
            <a:normAutofit/>
          </a:bodyPr>
          <a:lstStyle/>
          <a:p>
            <a:r>
              <a:rPr lang="en-US" sz="3000" b="1" dirty="0"/>
              <a:t>CƠ CHẾ HOẠT ĐỘNG THÔNG QUA MỘT SỐ ỨNG DỤNG TRONG CÔNG NGHIỆP, NÔNG NGHIỆP HIỆN ĐẠI</a:t>
            </a:r>
          </a:p>
        </p:txBody>
      </p:sp>
      <p:pic>
        <p:nvPicPr>
          <p:cNvPr id="6146" name="Picture 2" descr="Giải pháp cho tưới tiêu ứng dụng công nghệ lora">
            <a:extLst>
              <a:ext uri="{FF2B5EF4-FFF2-40B4-BE49-F238E27FC236}">
                <a16:creationId xmlns:a16="http://schemas.microsoft.com/office/drawing/2014/main" id="{98AF374C-E5DE-46FB-AD2B-B5D8D376856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52227" y="1652156"/>
            <a:ext cx="4143773" cy="27625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Lora là gì ? Ứng dụng của mạng Lora là gì ? – Industrial IoT &amp; Smart  Factory VN">
            <a:extLst>
              <a:ext uri="{FF2B5EF4-FFF2-40B4-BE49-F238E27FC236}">
                <a16:creationId xmlns:a16="http://schemas.microsoft.com/office/drawing/2014/main" id="{9AFF1B8F-49EA-4249-8057-A0C046C83E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9945" y="4536104"/>
            <a:ext cx="3421139" cy="201270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iám sát nhiệt độ - độ ẩm - ánh sáng và điều khiển tự động cho vườn hoa nhà  kính | Eplusi Technology">
            <a:extLst>
              <a:ext uri="{FF2B5EF4-FFF2-40B4-BE49-F238E27FC236}">
                <a16:creationId xmlns:a16="http://schemas.microsoft.com/office/drawing/2014/main" id="{4D036910-65AA-4D1B-88E2-EAFAD88965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9847" y="1922501"/>
            <a:ext cx="5025706" cy="4161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6772"/>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DB01-E688-4120-A57D-A7CB9B5BF19B}"/>
              </a:ext>
            </a:extLst>
          </p:cNvPr>
          <p:cNvSpPr>
            <a:spLocks noGrp="1"/>
          </p:cNvSpPr>
          <p:nvPr>
            <p:ph type="title"/>
          </p:nvPr>
        </p:nvSpPr>
        <p:spPr>
          <a:xfrm>
            <a:off x="659208" y="181632"/>
            <a:ext cx="10873584" cy="1214438"/>
          </a:xfrm>
        </p:spPr>
        <p:txBody>
          <a:bodyPr>
            <a:normAutofit/>
          </a:bodyPr>
          <a:lstStyle/>
          <a:p>
            <a:r>
              <a:rPr lang="en-US" sz="3200" b="1" dirty="0"/>
              <a:t>TƯỚI TIÊU TRONG NÔNG NGHIỆP CÔNG NGHỆ CAO</a:t>
            </a:r>
          </a:p>
        </p:txBody>
      </p:sp>
      <p:pic>
        <p:nvPicPr>
          <p:cNvPr id="9218" name="Picture 2" descr="Giải pháp cho tưới tiêu ứng dụng công nghệ lora">
            <a:extLst>
              <a:ext uri="{FF2B5EF4-FFF2-40B4-BE49-F238E27FC236}">
                <a16:creationId xmlns:a16="http://schemas.microsoft.com/office/drawing/2014/main" id="{E7673F62-2427-4632-87CE-4DC6C6677FCE}"/>
              </a:ext>
            </a:extLst>
          </p:cNvPr>
          <p:cNvPicPr>
            <a:picLocks noGrp="1" noChangeAspect="1" noChangeArrowheads="1"/>
          </p:cNvPicPr>
          <p:nvPr>
            <p:ph idx="1"/>
          </p:nvPr>
        </p:nvPicPr>
        <p:blipFill>
          <a:blip r:embed="rId2">
            <a:extLst>
              <a:ext uri="{BEBA8EAE-BF5A-486C-A8C5-ECC9F3942E4B}">
                <a14:imgProps xmlns:a14="http://schemas.microsoft.com/office/drawing/2010/main">
                  <a14:imgLayer r:embed="rId3">
                    <a14:imgEffect>
                      <a14:sharpenSoften amount="4000"/>
                    </a14:imgEffect>
                    <a14:imgEffect>
                      <a14:brightnessContrast bright="-3000" contrast="-15000"/>
                    </a14:imgEffect>
                  </a14:imgLayer>
                </a14:imgProps>
              </a:ext>
              <a:ext uri="{28A0092B-C50C-407E-A947-70E740481C1C}">
                <a14:useLocalDpi xmlns:a14="http://schemas.microsoft.com/office/drawing/2010/main" val="0"/>
              </a:ext>
            </a:extLst>
          </a:blip>
          <a:srcRect/>
          <a:stretch>
            <a:fillRect/>
          </a:stretch>
        </p:blipFill>
        <p:spPr bwMode="auto">
          <a:xfrm>
            <a:off x="3667523" y="1528763"/>
            <a:ext cx="5338761" cy="3428999"/>
          </a:xfrm>
          <a:prstGeom prst="rect">
            <a:avLst/>
          </a:prstGeom>
          <a:gradFill flip="none" rotWithShape="1">
            <a:gsLst>
              <a:gs pos="0">
                <a:schemeClr val="accent6">
                  <a:lumMod val="0"/>
                  <a:lumOff val="100000"/>
                </a:schemeClr>
              </a:gs>
              <a:gs pos="55000">
                <a:schemeClr val="accent6">
                  <a:lumMod val="0"/>
                  <a:lumOff val="100000"/>
                </a:schemeClr>
              </a:gs>
              <a:gs pos="100000">
                <a:schemeClr val="accent6">
                  <a:lumMod val="100000"/>
                </a:schemeClr>
              </a:gs>
            </a:gsLst>
            <a:path path="circle">
              <a:fillToRect l="50000" t="-80000" r="50000" b="180000"/>
            </a:path>
            <a:tileRect/>
          </a:gradFill>
        </p:spPr>
      </p:pic>
      <p:sp>
        <p:nvSpPr>
          <p:cNvPr id="3" name="TextBox 2">
            <a:extLst>
              <a:ext uri="{FF2B5EF4-FFF2-40B4-BE49-F238E27FC236}">
                <a16:creationId xmlns:a16="http://schemas.microsoft.com/office/drawing/2014/main" id="{E4B0815B-DEB5-4A8E-A7E7-178998733871}"/>
              </a:ext>
            </a:extLst>
          </p:cNvPr>
          <p:cNvSpPr txBox="1"/>
          <p:nvPr/>
        </p:nvSpPr>
        <p:spPr>
          <a:xfrm>
            <a:off x="470690" y="1423035"/>
            <a:ext cx="2901159" cy="1200329"/>
          </a:xfrm>
          <a:prstGeom prst="rect">
            <a:avLst/>
          </a:prstGeom>
          <a:noFill/>
        </p:spPr>
        <p:txBody>
          <a:bodyPr wrap="square" rtlCol="0">
            <a:spAutoFit/>
          </a:bodyPr>
          <a:lstStyle/>
          <a:p>
            <a:r>
              <a:rPr lang="en-US" dirty="0" err="1"/>
              <a:t>Các</a:t>
            </a:r>
            <a:r>
              <a:rPr lang="en-US" dirty="0"/>
              <a:t> </a:t>
            </a:r>
            <a:r>
              <a:rPr lang="en-US" dirty="0" err="1"/>
              <a:t>cảm</a:t>
            </a:r>
            <a:r>
              <a:rPr lang="en-US" dirty="0"/>
              <a:t> </a:t>
            </a:r>
            <a:r>
              <a:rPr lang="en-US" dirty="0" err="1"/>
              <a:t>biến</a:t>
            </a:r>
            <a:r>
              <a:rPr lang="en-US" dirty="0"/>
              <a:t> </a:t>
            </a:r>
            <a:r>
              <a:rPr lang="en-US" dirty="0" err="1"/>
              <a:t>dữ</a:t>
            </a:r>
            <a:r>
              <a:rPr lang="en-US" dirty="0"/>
              <a:t> </a:t>
            </a:r>
            <a:r>
              <a:rPr lang="en-US" dirty="0" err="1"/>
              <a:t>liệu</a:t>
            </a:r>
            <a:r>
              <a:rPr lang="en-US" dirty="0"/>
              <a:t>, </a:t>
            </a:r>
            <a:r>
              <a:rPr lang="en-US" dirty="0" err="1"/>
              <a:t>cơ</a:t>
            </a:r>
            <a:r>
              <a:rPr lang="en-US" dirty="0"/>
              <a:t> </a:t>
            </a:r>
            <a:r>
              <a:rPr lang="en-US" dirty="0" err="1"/>
              <a:t>cấu</a:t>
            </a:r>
            <a:r>
              <a:rPr lang="en-US" dirty="0"/>
              <a:t> </a:t>
            </a:r>
            <a:r>
              <a:rPr lang="en-US" dirty="0" err="1"/>
              <a:t>chấp</a:t>
            </a:r>
            <a:r>
              <a:rPr lang="en-US" dirty="0"/>
              <a:t> </a:t>
            </a:r>
            <a:r>
              <a:rPr lang="en-US" dirty="0" err="1"/>
              <a:t>hành</a:t>
            </a:r>
            <a:r>
              <a:rPr lang="en-US" dirty="0"/>
              <a:t> </a:t>
            </a:r>
            <a:r>
              <a:rPr lang="en-US" dirty="0" err="1"/>
              <a:t>và</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giám</a:t>
            </a:r>
            <a:r>
              <a:rPr lang="en-US" dirty="0"/>
              <a:t> </a:t>
            </a:r>
            <a:r>
              <a:rPr lang="en-US" dirty="0" err="1"/>
              <a:t>sát</a:t>
            </a:r>
            <a:r>
              <a:rPr lang="en-US" dirty="0"/>
              <a:t> </a:t>
            </a:r>
            <a:r>
              <a:rPr lang="en-US" dirty="0" err="1"/>
              <a:t>đều</a:t>
            </a:r>
            <a:r>
              <a:rPr lang="en-US" dirty="0"/>
              <a:t> </a:t>
            </a:r>
            <a:r>
              <a:rPr lang="en-US" dirty="0" err="1"/>
              <a:t>được</a:t>
            </a:r>
            <a:r>
              <a:rPr lang="en-US" dirty="0"/>
              <a:t> </a:t>
            </a:r>
            <a:r>
              <a:rPr lang="en-US" dirty="0" err="1"/>
              <a:t>gắn</a:t>
            </a:r>
            <a:r>
              <a:rPr lang="en-US" dirty="0"/>
              <a:t> module LORA</a:t>
            </a:r>
          </a:p>
        </p:txBody>
      </p:sp>
      <p:sp>
        <p:nvSpPr>
          <p:cNvPr id="4" name="TextBox 3">
            <a:extLst>
              <a:ext uri="{FF2B5EF4-FFF2-40B4-BE49-F238E27FC236}">
                <a16:creationId xmlns:a16="http://schemas.microsoft.com/office/drawing/2014/main" id="{9829BA3E-40DC-4F01-84ED-6EDB620E14F7}"/>
              </a:ext>
            </a:extLst>
          </p:cNvPr>
          <p:cNvSpPr txBox="1"/>
          <p:nvPr/>
        </p:nvSpPr>
        <p:spPr>
          <a:xfrm>
            <a:off x="9301958" y="2228671"/>
            <a:ext cx="2638823" cy="1200329"/>
          </a:xfrm>
          <a:prstGeom prst="rect">
            <a:avLst/>
          </a:prstGeom>
          <a:noFill/>
        </p:spPr>
        <p:txBody>
          <a:bodyPr wrap="square" rtlCol="0">
            <a:spAutoFit/>
          </a:bodyPr>
          <a:lstStyle/>
          <a:p>
            <a:r>
              <a:rPr lang="en-US" dirty="0" err="1"/>
              <a:t>Cảm</a:t>
            </a:r>
            <a:r>
              <a:rPr lang="en-US" dirty="0"/>
              <a:t> </a:t>
            </a:r>
            <a:r>
              <a:rPr lang="en-US" dirty="0" err="1"/>
              <a:t>biến</a:t>
            </a:r>
            <a:r>
              <a:rPr lang="en-US" dirty="0"/>
              <a:t> </a:t>
            </a:r>
            <a:r>
              <a:rPr lang="en-US" dirty="0" err="1"/>
              <a:t>LoraWAN</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theo</a:t>
            </a:r>
            <a:r>
              <a:rPr lang="en-US" dirty="0"/>
              <a:t> </a:t>
            </a:r>
            <a:r>
              <a:rPr lang="en-US" dirty="0" err="1"/>
              <a:t>dõi</a:t>
            </a:r>
            <a:r>
              <a:rPr lang="en-US" dirty="0"/>
              <a:t> </a:t>
            </a:r>
            <a:r>
              <a:rPr lang="en-US" dirty="0" err="1"/>
              <a:t>trạng</a:t>
            </a:r>
            <a:r>
              <a:rPr lang="en-US" dirty="0"/>
              <a:t> </a:t>
            </a:r>
            <a:r>
              <a:rPr lang="en-US" dirty="0" err="1"/>
              <a:t>thái</a:t>
            </a:r>
            <a:r>
              <a:rPr lang="en-US" dirty="0"/>
              <a:t> </a:t>
            </a:r>
            <a:r>
              <a:rPr lang="en-US" dirty="0" err="1"/>
              <a:t>của</a:t>
            </a:r>
            <a:r>
              <a:rPr lang="en-US" dirty="0"/>
              <a:t> 1 </a:t>
            </a:r>
            <a:r>
              <a:rPr lang="en-US" dirty="0" err="1"/>
              <a:t>khu</a:t>
            </a:r>
            <a:r>
              <a:rPr lang="en-US" dirty="0"/>
              <a:t> </a:t>
            </a:r>
            <a:r>
              <a:rPr lang="en-US" dirty="0" err="1"/>
              <a:t>vực</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thực</a:t>
            </a:r>
            <a:endParaRPr lang="en-US" dirty="0"/>
          </a:p>
        </p:txBody>
      </p:sp>
      <p:sp>
        <p:nvSpPr>
          <p:cNvPr id="5" name="TextBox 4">
            <a:extLst>
              <a:ext uri="{FF2B5EF4-FFF2-40B4-BE49-F238E27FC236}">
                <a16:creationId xmlns:a16="http://schemas.microsoft.com/office/drawing/2014/main" id="{2BAD800F-A408-4E32-AFAE-AF301C6576B2}"/>
              </a:ext>
            </a:extLst>
          </p:cNvPr>
          <p:cNvSpPr txBox="1"/>
          <p:nvPr/>
        </p:nvSpPr>
        <p:spPr>
          <a:xfrm>
            <a:off x="470691" y="2916077"/>
            <a:ext cx="2479677" cy="1754326"/>
          </a:xfrm>
          <a:prstGeom prst="rect">
            <a:avLst/>
          </a:prstGeom>
          <a:noFill/>
          <a:ln>
            <a:solidFill>
              <a:schemeClr val="tx1"/>
            </a:solidFill>
          </a:ln>
        </p:spPr>
        <p:txBody>
          <a:bodyPr wrap="square" rtlCol="0">
            <a:spAutoFit/>
          </a:bodyPr>
          <a:lstStyle/>
          <a:p>
            <a:r>
              <a:rPr lang="en-US" dirty="0" err="1"/>
              <a:t>Các</a:t>
            </a:r>
            <a:r>
              <a:rPr lang="en-US" dirty="0"/>
              <a:t> </a:t>
            </a:r>
            <a:r>
              <a:rPr lang="en-US" dirty="0" err="1">
                <a:solidFill>
                  <a:srgbClr val="FF0000"/>
                </a:solidFill>
              </a:rPr>
              <a:t>hệ</a:t>
            </a:r>
            <a:r>
              <a:rPr lang="en-US" dirty="0">
                <a:solidFill>
                  <a:srgbClr val="FF0000"/>
                </a:solidFill>
              </a:rPr>
              <a:t> </a:t>
            </a:r>
            <a:r>
              <a:rPr lang="en-US" dirty="0" err="1">
                <a:solidFill>
                  <a:srgbClr val="FF0000"/>
                </a:solidFill>
              </a:rPr>
              <a:t>thống</a:t>
            </a:r>
            <a:r>
              <a:rPr lang="en-US" dirty="0">
                <a:solidFill>
                  <a:srgbClr val="FF0000"/>
                </a:solidFill>
              </a:rPr>
              <a:t> </a:t>
            </a:r>
            <a:r>
              <a:rPr lang="en-US" dirty="0" err="1">
                <a:solidFill>
                  <a:srgbClr val="FF0000"/>
                </a:solidFill>
              </a:rPr>
              <a:t>cảm</a:t>
            </a:r>
            <a:r>
              <a:rPr lang="en-US" dirty="0">
                <a:solidFill>
                  <a:srgbClr val="FF0000"/>
                </a:solidFill>
              </a:rPr>
              <a:t> </a:t>
            </a:r>
            <a:r>
              <a:rPr lang="en-US" dirty="0" err="1">
                <a:solidFill>
                  <a:srgbClr val="FF0000"/>
                </a:solidFill>
              </a:rPr>
              <a:t>biến</a:t>
            </a:r>
            <a:r>
              <a:rPr lang="en-US" dirty="0">
                <a:solidFill>
                  <a:srgbClr val="FF0000"/>
                </a:solidFill>
              </a:rPr>
              <a:t> </a:t>
            </a:r>
            <a:r>
              <a:rPr lang="en-US" dirty="0" err="1"/>
              <a:t>có</a:t>
            </a:r>
            <a:r>
              <a:rPr lang="en-US" dirty="0"/>
              <a:t> </a:t>
            </a:r>
            <a:r>
              <a:rPr lang="en-US" dirty="0" err="1"/>
              <a:t>nhiệm</a:t>
            </a:r>
            <a:r>
              <a:rPr lang="en-US" dirty="0"/>
              <a:t> </a:t>
            </a:r>
            <a:r>
              <a:rPr lang="en-US" dirty="0" err="1"/>
              <a:t>vụ</a:t>
            </a:r>
            <a:r>
              <a:rPr lang="en-US" dirty="0"/>
              <a:t> </a:t>
            </a:r>
            <a:r>
              <a:rPr lang="en-US" dirty="0" err="1"/>
              <a:t>đo</a:t>
            </a:r>
            <a:r>
              <a:rPr lang="en-US" dirty="0"/>
              <a:t> </a:t>
            </a:r>
            <a:r>
              <a:rPr lang="en-US" dirty="0" err="1"/>
              <a:t>độ</a:t>
            </a:r>
            <a:r>
              <a:rPr lang="en-US" dirty="0"/>
              <a:t> </a:t>
            </a:r>
            <a:r>
              <a:rPr lang="en-US" dirty="0" err="1"/>
              <a:t>ẩm</a:t>
            </a:r>
            <a:r>
              <a:rPr lang="en-US" dirty="0"/>
              <a:t> </a:t>
            </a:r>
            <a:r>
              <a:rPr lang="en-US" dirty="0" err="1"/>
              <a:t>và</a:t>
            </a:r>
            <a:r>
              <a:rPr lang="en-US" dirty="0"/>
              <a:t> </a:t>
            </a:r>
            <a:r>
              <a:rPr lang="en-US" dirty="0" err="1"/>
              <a:t>khoáng</a:t>
            </a:r>
            <a:r>
              <a:rPr lang="en-US" dirty="0"/>
              <a:t> </a:t>
            </a:r>
            <a:r>
              <a:rPr lang="en-US" dirty="0" err="1"/>
              <a:t>chất</a:t>
            </a:r>
            <a:r>
              <a:rPr lang="en-US" dirty="0"/>
              <a:t> </a:t>
            </a:r>
            <a:r>
              <a:rPr lang="en-US" dirty="0" err="1"/>
              <a:t>trong</a:t>
            </a:r>
            <a:r>
              <a:rPr lang="en-US" dirty="0"/>
              <a:t> </a:t>
            </a:r>
            <a:r>
              <a:rPr lang="en-US" dirty="0" err="1"/>
              <a:t>đất</a:t>
            </a:r>
            <a:r>
              <a:rPr lang="en-US" dirty="0"/>
              <a:t>, </a:t>
            </a:r>
            <a:r>
              <a:rPr lang="en-US" dirty="0" err="1"/>
              <a:t>sau</a:t>
            </a:r>
            <a:r>
              <a:rPr lang="en-US" dirty="0"/>
              <a:t> </a:t>
            </a:r>
            <a:r>
              <a:rPr lang="en-US" dirty="0" err="1"/>
              <a:t>đó</a:t>
            </a:r>
            <a:r>
              <a:rPr lang="en-US" dirty="0"/>
              <a:t> </a:t>
            </a:r>
            <a:r>
              <a:rPr lang="en-US" dirty="0" err="1"/>
              <a:t>gửi</a:t>
            </a:r>
            <a:r>
              <a:rPr lang="en-US" dirty="0"/>
              <a:t> </a:t>
            </a:r>
            <a:r>
              <a:rPr lang="en-US" dirty="0" err="1"/>
              <a:t>các</a:t>
            </a:r>
            <a:r>
              <a:rPr lang="en-US" dirty="0"/>
              <a:t> </a:t>
            </a:r>
            <a:r>
              <a:rPr lang="en-US" dirty="0" err="1"/>
              <a:t>thông</a:t>
            </a:r>
            <a:r>
              <a:rPr lang="en-US" dirty="0"/>
              <a:t> </a:t>
            </a:r>
            <a:r>
              <a:rPr lang="en-US" dirty="0" err="1"/>
              <a:t>số</a:t>
            </a:r>
            <a:r>
              <a:rPr lang="en-US" dirty="0"/>
              <a:t> </a:t>
            </a:r>
            <a:r>
              <a:rPr lang="en-US" dirty="0" err="1"/>
              <a:t>về</a:t>
            </a:r>
            <a:r>
              <a:rPr lang="en-US" dirty="0"/>
              <a:t> </a:t>
            </a:r>
            <a:r>
              <a:rPr lang="en-US" dirty="0" err="1"/>
              <a:t>hệ</a:t>
            </a:r>
            <a:r>
              <a:rPr lang="en-US" dirty="0"/>
              <a:t> </a:t>
            </a:r>
            <a:r>
              <a:rPr lang="en-US" dirty="0" err="1"/>
              <a:t>thống</a:t>
            </a:r>
            <a:r>
              <a:rPr lang="en-US" dirty="0"/>
              <a:t> </a:t>
            </a:r>
            <a:r>
              <a:rPr lang="en-US" dirty="0" err="1"/>
              <a:t>điều</a:t>
            </a:r>
            <a:r>
              <a:rPr lang="en-US" dirty="0"/>
              <a:t> </a:t>
            </a:r>
            <a:r>
              <a:rPr lang="en-US" dirty="0" err="1"/>
              <a:t>khiển</a:t>
            </a:r>
            <a:r>
              <a:rPr lang="en-US" dirty="0"/>
              <a:t>.</a:t>
            </a:r>
          </a:p>
        </p:txBody>
      </p:sp>
      <p:cxnSp>
        <p:nvCxnSpPr>
          <p:cNvPr id="7" name="Straight Arrow Connector 6">
            <a:extLst>
              <a:ext uri="{FF2B5EF4-FFF2-40B4-BE49-F238E27FC236}">
                <a16:creationId xmlns:a16="http://schemas.microsoft.com/office/drawing/2014/main" id="{EB81713A-A4D2-4007-87B7-46CDAB3187E5}"/>
              </a:ext>
            </a:extLst>
          </p:cNvPr>
          <p:cNvCxnSpPr>
            <a:cxnSpLocks/>
          </p:cNvCxnSpPr>
          <p:nvPr/>
        </p:nvCxnSpPr>
        <p:spPr>
          <a:xfrm flipH="1">
            <a:off x="2771775" y="2900363"/>
            <a:ext cx="1443038" cy="5286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7A490AE2-3E4B-4FC6-9A82-FF219B5004F7}"/>
              </a:ext>
            </a:extLst>
          </p:cNvPr>
          <p:cNvSpPr txBox="1"/>
          <p:nvPr/>
        </p:nvSpPr>
        <p:spPr>
          <a:xfrm>
            <a:off x="3371849" y="5276192"/>
            <a:ext cx="6686550" cy="1200329"/>
          </a:xfrm>
          <a:prstGeom prst="rect">
            <a:avLst/>
          </a:prstGeom>
          <a:noFill/>
          <a:ln>
            <a:solidFill>
              <a:schemeClr val="tx1"/>
            </a:solidFill>
          </a:ln>
        </p:spPr>
        <p:txBody>
          <a:bodyPr wrap="square" rtlCol="0">
            <a:spAutoFit/>
          </a:bodyPr>
          <a:lstStyle/>
          <a:p>
            <a:r>
              <a:rPr lang="en-US" dirty="0" err="1"/>
              <a:t>Hệ</a:t>
            </a:r>
            <a:r>
              <a:rPr lang="en-US" dirty="0"/>
              <a:t> </a:t>
            </a:r>
            <a:r>
              <a:rPr lang="en-US" dirty="0" err="1"/>
              <a:t>thống</a:t>
            </a:r>
            <a:r>
              <a:rPr lang="en-US" dirty="0"/>
              <a:t> </a:t>
            </a:r>
            <a:r>
              <a:rPr lang="en-US" dirty="0" err="1"/>
              <a:t>điều</a:t>
            </a:r>
            <a:r>
              <a:rPr lang="en-US" dirty="0"/>
              <a:t> </a:t>
            </a:r>
            <a:r>
              <a:rPr lang="en-US" dirty="0" err="1"/>
              <a:t>khiển</a:t>
            </a:r>
            <a:r>
              <a:rPr lang="en-US" dirty="0"/>
              <a:t> </a:t>
            </a:r>
            <a:r>
              <a:rPr lang="en-US" dirty="0" err="1"/>
              <a:t>gồm</a:t>
            </a:r>
            <a:r>
              <a:rPr lang="en-US" dirty="0"/>
              <a:t> </a:t>
            </a:r>
            <a:r>
              <a:rPr lang="en-US" dirty="0" err="1"/>
              <a:t>các</a:t>
            </a:r>
            <a:r>
              <a:rPr lang="en-US" dirty="0"/>
              <a:t> vi </a:t>
            </a:r>
            <a:r>
              <a:rPr lang="en-US" dirty="0" err="1"/>
              <a:t>mạch</a:t>
            </a:r>
            <a:r>
              <a:rPr lang="en-US" dirty="0"/>
              <a:t> </a:t>
            </a:r>
            <a:r>
              <a:rPr lang="en-US" dirty="0" err="1"/>
              <a:t>xử</a:t>
            </a:r>
            <a:r>
              <a:rPr lang="en-US" dirty="0"/>
              <a:t> </a:t>
            </a:r>
            <a:r>
              <a:rPr lang="en-US" dirty="0" err="1"/>
              <a:t>lý</a:t>
            </a:r>
            <a:r>
              <a:rPr lang="en-US" dirty="0"/>
              <a:t> </a:t>
            </a:r>
            <a:r>
              <a:rPr lang="en-US" dirty="0" err="1"/>
              <a:t>có</a:t>
            </a:r>
            <a:r>
              <a:rPr lang="en-US" dirty="0"/>
              <a:t> </a:t>
            </a:r>
            <a:r>
              <a:rPr lang="en-US" dirty="0" err="1"/>
              <a:t>chức</a:t>
            </a:r>
            <a:r>
              <a:rPr lang="en-US" dirty="0"/>
              <a:t> </a:t>
            </a:r>
            <a:r>
              <a:rPr lang="en-US" dirty="0" err="1"/>
              <a:t>năng</a:t>
            </a:r>
            <a:r>
              <a:rPr lang="en-US" dirty="0"/>
              <a:t> </a:t>
            </a:r>
            <a:r>
              <a:rPr lang="en-US" dirty="0" err="1"/>
              <a:t>phân</a:t>
            </a:r>
            <a:r>
              <a:rPr lang="en-US" dirty="0"/>
              <a:t> </a:t>
            </a:r>
            <a:r>
              <a:rPr lang="en-US" dirty="0" err="1"/>
              <a:t>tích</a:t>
            </a:r>
            <a:r>
              <a:rPr lang="en-US" dirty="0"/>
              <a:t>, so </a:t>
            </a:r>
            <a:r>
              <a:rPr lang="en-US" dirty="0" err="1"/>
              <a:t>sánh</a:t>
            </a:r>
            <a:r>
              <a:rPr lang="en-US" dirty="0"/>
              <a:t> </a:t>
            </a:r>
            <a:r>
              <a:rPr lang="en-US" dirty="0" err="1"/>
              <a:t>và</a:t>
            </a:r>
            <a:r>
              <a:rPr lang="en-US" dirty="0"/>
              <a:t> </a:t>
            </a:r>
            <a:r>
              <a:rPr lang="en-US" dirty="0" err="1"/>
              <a:t>tính</a:t>
            </a:r>
            <a:r>
              <a:rPr lang="en-US" dirty="0"/>
              <a:t> </a:t>
            </a:r>
            <a:r>
              <a:rPr lang="en-US" dirty="0" err="1"/>
              <a:t>toán</a:t>
            </a:r>
            <a:r>
              <a:rPr lang="en-US" dirty="0"/>
              <a:t> </a:t>
            </a:r>
            <a:r>
              <a:rPr lang="en-US" dirty="0" err="1"/>
              <a:t>dựa</a:t>
            </a:r>
            <a:r>
              <a:rPr lang="en-US" dirty="0"/>
              <a:t> </a:t>
            </a:r>
            <a:r>
              <a:rPr lang="en-US" dirty="0" err="1"/>
              <a:t>trên</a:t>
            </a:r>
            <a:r>
              <a:rPr lang="en-US" dirty="0"/>
              <a:t> </a:t>
            </a:r>
            <a:r>
              <a:rPr lang="en-US" dirty="0" err="1"/>
              <a:t>các</a:t>
            </a:r>
            <a:r>
              <a:rPr lang="en-US" dirty="0"/>
              <a:t> </a:t>
            </a:r>
            <a:r>
              <a:rPr lang="en-US" dirty="0" err="1"/>
              <a:t>số</a:t>
            </a:r>
            <a:r>
              <a:rPr lang="en-US" dirty="0"/>
              <a:t> </a:t>
            </a:r>
            <a:r>
              <a:rPr lang="en-US" dirty="0" err="1"/>
              <a:t>liệu</a:t>
            </a:r>
            <a:r>
              <a:rPr lang="en-US" dirty="0"/>
              <a:t> </a:t>
            </a:r>
            <a:r>
              <a:rPr lang="en-US" dirty="0" err="1"/>
              <a:t>định</a:t>
            </a:r>
            <a:r>
              <a:rPr lang="en-US" dirty="0"/>
              <a:t> </a:t>
            </a:r>
            <a:r>
              <a:rPr lang="en-US" dirty="0" err="1"/>
              <a:t>mức</a:t>
            </a:r>
            <a:r>
              <a:rPr lang="en-US" dirty="0"/>
              <a:t> </a:t>
            </a:r>
            <a:r>
              <a:rPr lang="en-US" dirty="0" err="1"/>
              <a:t>có</a:t>
            </a:r>
            <a:r>
              <a:rPr lang="en-US" dirty="0"/>
              <a:t> </a:t>
            </a:r>
            <a:r>
              <a:rPr lang="en-US" dirty="0" err="1"/>
              <a:t>sẵn</a:t>
            </a:r>
            <a:r>
              <a:rPr lang="en-US" dirty="0"/>
              <a:t> </a:t>
            </a:r>
            <a:r>
              <a:rPr lang="en-US" dirty="0" err="1"/>
              <a:t>với</a:t>
            </a:r>
            <a:r>
              <a:rPr lang="en-US" dirty="0"/>
              <a:t> </a:t>
            </a:r>
            <a:r>
              <a:rPr lang="en-US" dirty="0" err="1"/>
              <a:t>các</a:t>
            </a:r>
            <a:r>
              <a:rPr lang="en-US" dirty="0"/>
              <a:t> </a:t>
            </a:r>
            <a:r>
              <a:rPr lang="en-US" dirty="0" err="1"/>
              <a:t>thông</a:t>
            </a:r>
            <a:r>
              <a:rPr lang="en-US" dirty="0"/>
              <a:t> tin </a:t>
            </a:r>
            <a:r>
              <a:rPr lang="en-US" dirty="0" err="1"/>
              <a:t>được</a:t>
            </a:r>
            <a:r>
              <a:rPr lang="en-US" dirty="0"/>
              <a:t> </a:t>
            </a:r>
            <a:r>
              <a:rPr lang="en-US" dirty="0" err="1"/>
              <a:t>gửi</a:t>
            </a:r>
            <a:r>
              <a:rPr lang="en-US" dirty="0"/>
              <a:t> </a:t>
            </a:r>
            <a:r>
              <a:rPr lang="en-US" dirty="0" err="1"/>
              <a:t>về</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xác</a:t>
            </a:r>
            <a:r>
              <a:rPr lang="en-US" dirty="0"/>
              <a:t> </a:t>
            </a:r>
            <a:r>
              <a:rPr lang="en-US" dirty="0" err="1"/>
              <a:t>định</a:t>
            </a:r>
            <a:r>
              <a:rPr lang="en-US" dirty="0"/>
              <a:t> </a:t>
            </a:r>
            <a:r>
              <a:rPr lang="en-US" dirty="0" err="1"/>
              <a:t>được</a:t>
            </a:r>
            <a:r>
              <a:rPr lang="en-US" dirty="0"/>
              <a:t> </a:t>
            </a:r>
            <a:r>
              <a:rPr lang="en-US" dirty="0" err="1"/>
              <a:t>việc</a:t>
            </a:r>
            <a:r>
              <a:rPr lang="en-US" dirty="0"/>
              <a:t> </a:t>
            </a:r>
            <a:r>
              <a:rPr lang="en-US" dirty="0" err="1"/>
              <a:t>sử</a:t>
            </a:r>
            <a:r>
              <a:rPr lang="en-US" dirty="0"/>
              <a:t> </a:t>
            </a:r>
            <a:r>
              <a:rPr lang="en-US" dirty="0" err="1"/>
              <a:t>dụng</a:t>
            </a:r>
            <a:r>
              <a:rPr lang="en-US" dirty="0"/>
              <a:t> </a:t>
            </a:r>
            <a:r>
              <a:rPr lang="en-US" dirty="0" err="1"/>
              <a:t>nước</a:t>
            </a:r>
            <a:r>
              <a:rPr lang="en-US" dirty="0"/>
              <a:t> </a:t>
            </a:r>
            <a:r>
              <a:rPr lang="en-US" dirty="0" err="1"/>
              <a:t>và</a:t>
            </a:r>
            <a:r>
              <a:rPr lang="en-US" dirty="0"/>
              <a:t> </a:t>
            </a:r>
            <a:r>
              <a:rPr lang="en-US" dirty="0" err="1"/>
              <a:t>phân</a:t>
            </a:r>
            <a:r>
              <a:rPr lang="en-US" dirty="0"/>
              <a:t> </a:t>
            </a:r>
            <a:r>
              <a:rPr lang="en-US" dirty="0" err="1"/>
              <a:t>bón</a:t>
            </a:r>
            <a:r>
              <a:rPr lang="en-US" dirty="0"/>
              <a:t> </a:t>
            </a:r>
            <a:r>
              <a:rPr lang="en-US" dirty="0" err="1"/>
              <a:t>sao</a:t>
            </a:r>
            <a:r>
              <a:rPr lang="en-US" dirty="0"/>
              <a:t> </a:t>
            </a:r>
            <a:r>
              <a:rPr lang="en-US" dirty="0" err="1"/>
              <a:t>cho</a:t>
            </a:r>
            <a:r>
              <a:rPr lang="en-US" dirty="0"/>
              <a:t> </a:t>
            </a:r>
            <a:r>
              <a:rPr lang="en-US" dirty="0" err="1"/>
              <a:t>hiệu</a:t>
            </a:r>
            <a:r>
              <a:rPr lang="en-US" dirty="0"/>
              <a:t> </a:t>
            </a:r>
            <a:r>
              <a:rPr lang="en-US" dirty="0" err="1"/>
              <a:t>quả</a:t>
            </a:r>
            <a:r>
              <a:rPr lang="en-US" dirty="0"/>
              <a:t> , </a:t>
            </a:r>
            <a:r>
              <a:rPr lang="en-US" dirty="0" err="1"/>
              <a:t>tránh</a:t>
            </a:r>
            <a:r>
              <a:rPr lang="en-US" dirty="0"/>
              <a:t> </a:t>
            </a:r>
            <a:r>
              <a:rPr lang="en-US" dirty="0" err="1"/>
              <a:t>lãng</a:t>
            </a:r>
            <a:r>
              <a:rPr lang="en-US" dirty="0"/>
              <a:t> </a:t>
            </a:r>
            <a:r>
              <a:rPr lang="en-US" dirty="0" err="1"/>
              <a:t>phí</a:t>
            </a:r>
            <a:r>
              <a:rPr lang="en-US" dirty="0"/>
              <a:t>.</a:t>
            </a:r>
          </a:p>
        </p:txBody>
      </p:sp>
      <p:cxnSp>
        <p:nvCxnSpPr>
          <p:cNvPr id="13" name="Straight Arrow Connector 12">
            <a:extLst>
              <a:ext uri="{FF2B5EF4-FFF2-40B4-BE49-F238E27FC236}">
                <a16:creationId xmlns:a16="http://schemas.microsoft.com/office/drawing/2014/main" id="{F3554290-4A83-4DB0-9BBC-4537A98A2CEC}"/>
              </a:ext>
            </a:extLst>
          </p:cNvPr>
          <p:cNvCxnSpPr/>
          <p:nvPr/>
        </p:nvCxnSpPr>
        <p:spPr>
          <a:xfrm>
            <a:off x="6500813" y="3164681"/>
            <a:ext cx="0" cy="2111511"/>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8583643"/>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CC132-ACAD-4121-A66A-ADB9436FB950}"/>
              </a:ext>
            </a:extLst>
          </p:cNvPr>
          <p:cNvSpPr>
            <a:spLocks noGrp="1"/>
          </p:cNvSpPr>
          <p:nvPr>
            <p:ph type="title"/>
          </p:nvPr>
        </p:nvSpPr>
        <p:spPr>
          <a:xfrm>
            <a:off x="2168872" y="322283"/>
            <a:ext cx="9174165" cy="1347689"/>
          </a:xfrm>
        </p:spPr>
        <p:txBody>
          <a:bodyPr>
            <a:normAutofit fontScale="90000"/>
          </a:bodyPr>
          <a:lstStyle/>
          <a:p>
            <a:r>
              <a:rPr lang="en-US" sz="2800" b="1" dirty="0"/>
              <a:t>ỨNG DỤNG CÔNG NGHỆ LORA ĐỂ XÂY DỰNG HỆ THỐNG GIÁM SÁT TRÊN CÁC TOA TÀU ĐƯỜNG SẮT VIỆT NAM</a:t>
            </a:r>
          </a:p>
        </p:txBody>
      </p:sp>
      <p:pic>
        <p:nvPicPr>
          <p:cNvPr id="6146" name="Picture 2" descr="MCOM">
            <a:extLst>
              <a:ext uri="{FF2B5EF4-FFF2-40B4-BE49-F238E27FC236}">
                <a16:creationId xmlns:a16="http://schemas.microsoft.com/office/drawing/2014/main" id="{AF9F98C0-7A47-4B03-9B20-20495A3B9B4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318" y="2108211"/>
            <a:ext cx="5392899" cy="36004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5AC3512-16F9-4726-99DA-99D54B36949A}"/>
              </a:ext>
            </a:extLst>
          </p:cNvPr>
          <p:cNvSpPr txBox="1"/>
          <p:nvPr/>
        </p:nvSpPr>
        <p:spPr>
          <a:xfrm>
            <a:off x="2380884" y="2831218"/>
            <a:ext cx="2019630" cy="1077218"/>
          </a:xfrm>
          <a:prstGeom prst="rect">
            <a:avLst/>
          </a:prstGeom>
          <a:noFill/>
        </p:spPr>
        <p:txBody>
          <a:bodyPr wrap="square" rtlCol="0">
            <a:spAutoFit/>
          </a:bodyPr>
          <a:lstStyle/>
          <a:p>
            <a:r>
              <a:rPr lang="en-US" sz="1600" dirty="0" err="1"/>
              <a:t>Vị</a:t>
            </a:r>
            <a:r>
              <a:rPr lang="en-US" sz="1600" dirty="0"/>
              <a:t> </a:t>
            </a:r>
            <a:r>
              <a:rPr lang="en-US" sz="1600" dirty="0" err="1"/>
              <a:t>trí</a:t>
            </a:r>
            <a:r>
              <a:rPr lang="en-US" sz="1600" dirty="0"/>
              <a:t> toa </a:t>
            </a:r>
            <a:r>
              <a:rPr lang="en-US" sz="1600" dirty="0" err="1"/>
              <a:t>tàu</a:t>
            </a:r>
            <a:r>
              <a:rPr lang="en-US" sz="1600" dirty="0"/>
              <a:t>, </a:t>
            </a:r>
            <a:r>
              <a:rPr lang="en-US" sz="1600" dirty="0" err="1"/>
              <a:t>thông</a:t>
            </a:r>
            <a:r>
              <a:rPr lang="en-US" sz="1600" dirty="0"/>
              <a:t> </a:t>
            </a:r>
            <a:r>
              <a:rPr lang="en-US" sz="1600" dirty="0" err="1"/>
              <a:t>số</a:t>
            </a:r>
            <a:r>
              <a:rPr lang="en-US" sz="1600" dirty="0"/>
              <a:t> </a:t>
            </a:r>
            <a:r>
              <a:rPr lang="en-US" sz="1600" dirty="0" err="1"/>
              <a:t>môi</a:t>
            </a:r>
            <a:r>
              <a:rPr lang="en-US" sz="1600" dirty="0"/>
              <a:t> </a:t>
            </a:r>
            <a:r>
              <a:rPr lang="en-US" sz="1600" dirty="0" err="1"/>
              <a:t>trường</a:t>
            </a:r>
            <a:r>
              <a:rPr lang="en-US" sz="1600" dirty="0"/>
              <a:t> (</a:t>
            </a:r>
            <a:r>
              <a:rPr lang="en-US" sz="1600" dirty="0" err="1"/>
              <a:t>nhiệt</a:t>
            </a:r>
            <a:r>
              <a:rPr lang="en-US" sz="1600" dirty="0"/>
              <a:t> </a:t>
            </a:r>
            <a:r>
              <a:rPr lang="en-US" sz="1600" dirty="0" err="1"/>
              <a:t>độ</a:t>
            </a:r>
            <a:r>
              <a:rPr lang="en-US" sz="1600" dirty="0"/>
              <a:t>, </a:t>
            </a:r>
            <a:r>
              <a:rPr lang="en-US" sz="1600" dirty="0" err="1"/>
              <a:t>độ</a:t>
            </a:r>
            <a:r>
              <a:rPr lang="en-US" sz="1600" dirty="0"/>
              <a:t> </a:t>
            </a:r>
            <a:r>
              <a:rPr lang="en-US" sz="1600" dirty="0" err="1"/>
              <a:t>ẩm</a:t>
            </a:r>
            <a:r>
              <a:rPr lang="en-US" sz="1600" dirty="0"/>
              <a:t>), </a:t>
            </a:r>
            <a:r>
              <a:rPr lang="en-US" sz="1600" dirty="0" err="1"/>
              <a:t>chất</a:t>
            </a:r>
            <a:r>
              <a:rPr lang="en-US" sz="1600" dirty="0"/>
              <a:t> </a:t>
            </a:r>
            <a:r>
              <a:rPr lang="en-US" sz="1600" dirty="0" err="1"/>
              <a:t>lượng</a:t>
            </a:r>
            <a:r>
              <a:rPr lang="en-US" sz="1600" dirty="0"/>
              <a:t> </a:t>
            </a:r>
            <a:r>
              <a:rPr lang="en-US" sz="1600" dirty="0" err="1"/>
              <a:t>không</a:t>
            </a:r>
            <a:r>
              <a:rPr lang="en-US" sz="1600" dirty="0"/>
              <a:t> </a:t>
            </a:r>
            <a:r>
              <a:rPr lang="en-US" sz="1600" dirty="0" err="1"/>
              <a:t>khí</a:t>
            </a:r>
            <a:r>
              <a:rPr lang="en-US" sz="1600" dirty="0"/>
              <a:t>.,,, </a:t>
            </a:r>
          </a:p>
        </p:txBody>
      </p:sp>
    </p:spTree>
    <p:extLst>
      <p:ext uri="{BB962C8B-B14F-4D97-AF65-F5344CB8AC3E}">
        <p14:creationId xmlns:p14="http://schemas.microsoft.com/office/powerpoint/2010/main" val="249286875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5A4162-0E60-4669-BACC-BC33FF622F87}"/>
              </a:ext>
            </a:extLst>
          </p:cNvPr>
          <p:cNvSpPr>
            <a:spLocks noGrp="1"/>
          </p:cNvSpPr>
          <p:nvPr>
            <p:ph type="title"/>
          </p:nvPr>
        </p:nvSpPr>
        <p:spPr>
          <a:xfrm>
            <a:off x="2336837" y="52062"/>
            <a:ext cx="10018713" cy="1189608"/>
          </a:xfrm>
        </p:spPr>
        <p:txBody>
          <a:bodyPr>
            <a:normAutofit fontScale="90000"/>
          </a:bodyPr>
          <a:lstStyle/>
          <a:p>
            <a:pPr algn="ctr"/>
            <a:br>
              <a:rPr lang="en-US" sz="3200" b="1" dirty="0"/>
            </a:br>
            <a:r>
              <a:rPr lang="en-US" sz="3200" b="1" dirty="0"/>
              <a:t>II. HỆ THỐNG QUẢN LÝ TÒA NHÀ THÔNG MINH </a:t>
            </a:r>
            <a:br>
              <a:rPr lang="en-US" sz="3200" b="1" dirty="0"/>
            </a:br>
            <a:r>
              <a:rPr lang="en-US" sz="3200" b="1" dirty="0"/>
              <a:t> GIẢI PHÁP KHÔNG DÂY LORA</a:t>
            </a:r>
          </a:p>
        </p:txBody>
      </p:sp>
      <p:pic>
        <p:nvPicPr>
          <p:cNvPr id="1026" name="Picture 2" descr="Smart Building – Xây dựng một Digital Workplace tập trung vào con người –  lãnh đạo và chuyển đổi số">
            <a:extLst>
              <a:ext uri="{FF2B5EF4-FFF2-40B4-BE49-F238E27FC236}">
                <a16:creationId xmlns:a16="http://schemas.microsoft.com/office/drawing/2014/main" id="{6D34B1A0-16A6-4634-96DD-000D470664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915044" y="1615019"/>
            <a:ext cx="6123598" cy="40926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benefits of owning and working in a smart building">
            <a:extLst>
              <a:ext uri="{FF2B5EF4-FFF2-40B4-BE49-F238E27FC236}">
                <a16:creationId xmlns:a16="http://schemas.microsoft.com/office/drawing/2014/main" id="{3CE221E3-C267-4399-90E8-A82C98DDD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923" y="1615019"/>
            <a:ext cx="2226128" cy="2062066"/>
          </a:xfrm>
          <a:prstGeom prst="rect">
            <a:avLst/>
          </a:prstGeom>
          <a:gradFill>
            <a:gsLst>
              <a:gs pos="0">
                <a:schemeClr val="bg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1030" name="Picture 6" descr="DIY Tips and Devices for Creating a Smart Home | U.S. Cellular Connected">
            <a:extLst>
              <a:ext uri="{FF2B5EF4-FFF2-40B4-BE49-F238E27FC236}">
                <a16:creationId xmlns:a16="http://schemas.microsoft.com/office/drawing/2014/main" id="{1406524A-0373-4121-886D-63E3E7AA2C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843" y="3778005"/>
            <a:ext cx="2727208"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185457"/>
      </p:ext>
    </p:extLst>
  </p:cSld>
  <p:clrMapOvr>
    <a:masterClrMapping/>
  </p:clrMapOvr>
  <p:transition spd="med">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Damask</Template>
  <TotalTime>2271</TotalTime>
  <Words>2407</Words>
  <Application>Microsoft Office PowerPoint</Application>
  <PresentationFormat>Widescreen</PresentationFormat>
  <Paragraphs>202</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Corbel</vt:lpstr>
      <vt:lpstr>inherit</vt:lpstr>
      <vt:lpstr>Roboto</vt:lpstr>
      <vt:lpstr>Source Code Pro</vt:lpstr>
      <vt:lpstr>Parallax</vt:lpstr>
      <vt:lpstr>DỰ ÁN MINISCADA: THIẾT KẾ HỆ THỐNG SỬ DỤNG KIT AUTOMATION SỬ DỤNG KẾT NỐI MẠNG TRUYỀN THÔNG CÔNG NGHIỆP MODBUS OR LORA</vt:lpstr>
      <vt:lpstr>HỆ THỐNG HÓA Ý TƯỞNG THIẾT KẾ</vt:lpstr>
      <vt:lpstr>I. GIỚI THIỆU VỀ PHƯƠNG THỨC TRUYỀN TÍN HIỆU KHÔNG DÂY LORA</vt:lpstr>
      <vt:lpstr>CÁC TÍNH NĂNG ƯU VIỆT CỦA LORA</vt:lpstr>
      <vt:lpstr>LORA HOẠT ĐỘNG NHƯ THẾ NÀO?</vt:lpstr>
      <vt:lpstr>CƠ CHẾ HOẠT ĐỘNG THÔNG QUA MỘT SỐ ỨNG DỤNG TRONG CÔNG NGHIỆP, NÔNG NGHIỆP HIỆN ĐẠI</vt:lpstr>
      <vt:lpstr>TƯỚI TIÊU TRONG NÔNG NGHIỆP CÔNG NGHỆ CAO</vt:lpstr>
      <vt:lpstr>ỨNG DỤNG CÔNG NGHỆ LORA ĐỂ XÂY DỰNG HỆ THỐNG GIÁM SÁT TRÊN CÁC TOA TÀU ĐƯỜNG SẮT VIỆT NAM</vt:lpstr>
      <vt:lpstr> II. HỆ THỐNG QUẢN LÝ TÒA NHÀ THÔNG MINH   GIẢI PHÁP KHÔNG DÂY LORA</vt:lpstr>
      <vt:lpstr>Mô hình Giải Pháp Quản Lý Toà Nhà Thông Minh  Không Dây LORA </vt:lpstr>
      <vt:lpstr>A. ĐỊNH HƯỚNG, GIỚI THIỆU DỰ ÁN THIẾT KẾ HỆ THỐNG TÒA NHÀ THÔNG MINH</vt:lpstr>
      <vt:lpstr>b. Các thiết bị chấp hành</vt:lpstr>
      <vt:lpstr>B.BIẾN ĐỔI ARDUINO THÀNH PLC</vt:lpstr>
      <vt:lpstr>C. LỰA CHỌN CÁC MÁY TRẠM CON SỬ DỤNG ARDUINO LÀM PLC</vt:lpstr>
      <vt:lpstr>TÍNH KHẢ THI CỦA DỰ ÁN</vt:lpstr>
      <vt:lpstr>KẾT NỐI 2 ARDUINO ĐÃ ĐƯỢC CHUYỂN ĐỔI THÀNH PLC BẰNG MẠNG TRUYỀN THÔNG LORA</vt:lpstr>
      <vt:lpstr>PowerPoint Presentation</vt:lpstr>
      <vt:lpstr>LẬP TRÌNH CHO BỘ PHÁT/NHẬN DỮ LIỆU</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QUẢN LÝ TÒA NHÀ THÔNG MINH   GIẢI PHÁP KHÔNG DÂY LORA</dc:title>
  <dc:creator>Lê Võ Trọng Kiên</dc:creator>
  <cp:lastModifiedBy>Tien Minh</cp:lastModifiedBy>
  <cp:revision>47</cp:revision>
  <dcterms:created xsi:type="dcterms:W3CDTF">2020-09-29T08:05:24Z</dcterms:created>
  <dcterms:modified xsi:type="dcterms:W3CDTF">2020-10-20T06:58:14Z</dcterms:modified>
</cp:coreProperties>
</file>